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4"/>
    <p:restoredTop sz="94715"/>
  </p:normalViewPr>
  <p:slideViewPr>
    <p:cSldViewPr snapToGrid="0" snapToObjects="1">
      <p:cViewPr varScale="1">
        <p:scale>
          <a:sx n="68" d="100"/>
          <a:sy n="68"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095D51-5964-4544-9B2F-97E0ECC73B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16B944A-3BBE-844D-8949-5257EB204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06CA77E-A006-A64F-A7C0-C414DAC42893}"/>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A6EA85B1-7911-994B-8381-358C67696F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B02C01D-A35E-CB46-9188-0D9ECB249752}"/>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122143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13EAF-60A7-F446-9FBD-20A74600346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C995C41-AC7F-1444-9412-813CA5458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A9ACFA-A48B-534D-88FB-E1F74DEA607D}"/>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8D350AE3-3653-F44A-B50A-E6A8288DCDD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9AD8FB3-6032-3348-BA56-5831AE55437F}"/>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284391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F6C17B3-B929-7747-8AA7-823A765933D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C610F4C-28C4-034D-8767-BBB56CA1E8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084516A-5CFD-3640-9A06-E969C9761CB0}"/>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61C363F0-F59A-4746-AC3D-8ED940F6C2B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86BDCED-B4F2-904C-913C-1F3F703B0CF2}"/>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66108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1981BD-2E95-A649-9B15-9F6691F41EC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8319D4-41A3-8243-8204-F1C0C811C0E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E586C75-6A94-FF40-A569-82500656D2DE}"/>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777EF5CB-E576-7946-A39B-568DFB4EA41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2E47C0-2F0C-1042-B58F-A1DE7FF15BCD}"/>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213574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9CC62A-0798-8448-BCF3-C0A72C880DC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9C6F310-CB22-3148-B5E1-F93B46A9B7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151D89E-0C7A-BB4A-A51B-FEA8E4CF65D6}"/>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49AE42BB-A968-534B-815F-A697640C5D1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300714A-2D1E-0A46-934D-16D489E889D4}"/>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45565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2EE35-19B7-2145-AEC2-BC65250EBB7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F1CF2EC-91DE-2848-A668-0D83C624E4E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F673B1B-6458-A941-99AB-A358E5A4BF9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6810757C-D380-2348-ADAD-FD1F98779CC9}"/>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6" name="Marcador de pie de página 5">
            <a:extLst>
              <a:ext uri="{FF2B5EF4-FFF2-40B4-BE49-F238E27FC236}">
                <a16:creationId xmlns:a16="http://schemas.microsoft.com/office/drawing/2014/main" id="{1E2E6315-EB0E-4D4D-B3CF-4AA4038F144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D1197F9-24C9-514A-8F27-B1A6C5B74074}"/>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80320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3FEAC-3A6C-7B4A-B9DC-768864446FF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8AA0B42-DDED-9540-B8D5-042F98E2C5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D45B3DF-3DC8-A541-A924-CA156AC0C25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30EBC15-BF29-9E4C-919A-1F8FAA3E40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92CE8AE-0BF3-1F40-A82F-5F5633914A5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0D2462D-E55F-9648-ACDB-0F6F1EB9126A}"/>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8" name="Marcador de pie de página 7">
            <a:extLst>
              <a:ext uri="{FF2B5EF4-FFF2-40B4-BE49-F238E27FC236}">
                <a16:creationId xmlns:a16="http://schemas.microsoft.com/office/drawing/2014/main" id="{C6F52428-2E56-194D-AE2F-64BC22A5CACB}"/>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CFD0D555-F22E-7C43-9DF9-A25EF00B98F4}"/>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111180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882C78-CBAC-1F45-88C0-C7A264BD482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A9F50C8-A599-0F42-B02C-5656C9E6C199}"/>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4" name="Marcador de pie de página 3">
            <a:extLst>
              <a:ext uri="{FF2B5EF4-FFF2-40B4-BE49-F238E27FC236}">
                <a16:creationId xmlns:a16="http://schemas.microsoft.com/office/drawing/2014/main" id="{628052B0-2C1C-9145-93AD-6D00A157EFB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3C8CC111-BC73-0642-8D73-62BE8CBC61DE}"/>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50117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036A72-97FE-E649-8C8A-F8ADE54DEDB5}"/>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3" name="Marcador de pie de página 2">
            <a:extLst>
              <a:ext uri="{FF2B5EF4-FFF2-40B4-BE49-F238E27FC236}">
                <a16:creationId xmlns:a16="http://schemas.microsoft.com/office/drawing/2014/main" id="{7EA9084D-6465-1840-87FD-C4AB3A4283F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B8213EB5-BD95-EE4B-9D1D-528033E13673}"/>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40977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2C9F4-9DE3-4A49-8A98-9B816CDB69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7053281-3F17-F742-AFE2-2450A57984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6273944-E34F-994F-BA34-EC775038B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8B43FC1-59FD-6143-9FB9-0F130A96149E}"/>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6" name="Marcador de pie de página 5">
            <a:extLst>
              <a:ext uri="{FF2B5EF4-FFF2-40B4-BE49-F238E27FC236}">
                <a16:creationId xmlns:a16="http://schemas.microsoft.com/office/drawing/2014/main" id="{8529494E-43C9-2A42-B4D0-6500577A8FB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E97D666-AAA7-6948-83CA-F2BF8D1EEA24}"/>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125355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A590B7-6C1A-8C45-A113-47A8501B1CB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BF65886-3907-634F-A0C2-997C3F0D61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003BAD3-99E8-BE44-A162-9FF3870EB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B60900-8B75-F24B-AE4A-6EDE06D1033E}"/>
              </a:ext>
            </a:extLst>
          </p:cNvPr>
          <p:cNvSpPr>
            <a:spLocks noGrp="1"/>
          </p:cNvSpPr>
          <p:nvPr>
            <p:ph type="dt" sz="half" idx="10"/>
          </p:nvPr>
        </p:nvSpPr>
        <p:spPr/>
        <p:txBody>
          <a:bodyPr/>
          <a:lstStyle/>
          <a:p>
            <a:fld id="{7EE1DAED-726E-2F45-985D-A4497EBE1335}" type="datetimeFigureOut">
              <a:rPr lang="es-CO" smtClean="0"/>
              <a:t>19/06/2020</a:t>
            </a:fld>
            <a:endParaRPr lang="es-CO"/>
          </a:p>
        </p:txBody>
      </p:sp>
      <p:sp>
        <p:nvSpPr>
          <p:cNvPr id="6" name="Marcador de pie de página 5">
            <a:extLst>
              <a:ext uri="{FF2B5EF4-FFF2-40B4-BE49-F238E27FC236}">
                <a16:creationId xmlns:a16="http://schemas.microsoft.com/office/drawing/2014/main" id="{5C5C4DC8-9024-B547-8EC3-633D1678043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861DC93-CAE3-044F-B78E-27C185F33DA3}"/>
              </a:ext>
            </a:extLst>
          </p:cNvPr>
          <p:cNvSpPr>
            <a:spLocks noGrp="1"/>
          </p:cNvSpPr>
          <p:nvPr>
            <p:ph type="sldNum" sz="quarter" idx="12"/>
          </p:nvPr>
        </p:nvSpPr>
        <p:spPr/>
        <p:txBody>
          <a:bodyPr/>
          <a:lstStyle/>
          <a:p>
            <a:fld id="{EFCB52C5-7B8E-1B41-8097-8D3AFC0718FA}" type="slidenum">
              <a:rPr lang="es-CO" smtClean="0"/>
              <a:t>‹Nº›</a:t>
            </a:fld>
            <a:endParaRPr lang="es-CO"/>
          </a:p>
        </p:txBody>
      </p:sp>
    </p:spTree>
    <p:extLst>
      <p:ext uri="{BB962C8B-B14F-4D97-AF65-F5344CB8AC3E}">
        <p14:creationId xmlns:p14="http://schemas.microsoft.com/office/powerpoint/2010/main" val="401472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0FF3BA-2A2D-544A-BAA4-0359184759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D479421-ABA5-4843-A7BA-1BB78C66F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9F51031-805E-1545-86FA-7398592172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1DAED-726E-2F45-985D-A4497EBE1335}" type="datetimeFigureOut">
              <a:rPr lang="es-CO" smtClean="0"/>
              <a:t>19/06/2020</a:t>
            </a:fld>
            <a:endParaRPr lang="es-CO"/>
          </a:p>
        </p:txBody>
      </p:sp>
      <p:sp>
        <p:nvSpPr>
          <p:cNvPr id="5" name="Marcador de pie de página 4">
            <a:extLst>
              <a:ext uri="{FF2B5EF4-FFF2-40B4-BE49-F238E27FC236}">
                <a16:creationId xmlns:a16="http://schemas.microsoft.com/office/drawing/2014/main" id="{2A7544D8-AEC2-F54A-882D-ED38F1DA6F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ABFB247-DDCB-EA41-B32C-95C39A039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B52C5-7B8E-1B41-8097-8D3AFC0718FA}" type="slidenum">
              <a:rPr lang="es-CO" smtClean="0"/>
              <a:t>‹Nº›</a:t>
            </a:fld>
            <a:endParaRPr lang="es-CO"/>
          </a:p>
        </p:txBody>
      </p:sp>
    </p:spTree>
    <p:extLst>
      <p:ext uri="{BB962C8B-B14F-4D97-AF65-F5344CB8AC3E}">
        <p14:creationId xmlns:p14="http://schemas.microsoft.com/office/powerpoint/2010/main" val="4082298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BAB6005-2BAF-D042-8B40-F0282197E7AA}"/>
              </a:ext>
            </a:extLst>
          </p:cNvPr>
          <p:cNvPicPr>
            <a:picLocks noChangeAspect="1"/>
          </p:cNvPicPr>
          <p:nvPr/>
        </p:nvPicPr>
        <p:blipFill>
          <a:blip r:embed="rId2"/>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B7A2B7C6-3A15-1F4B-A0F9-BF7BDEF4F68E}"/>
              </a:ext>
            </a:extLst>
          </p:cNvPr>
          <p:cNvSpPr txBox="1"/>
          <p:nvPr/>
        </p:nvSpPr>
        <p:spPr>
          <a:xfrm>
            <a:off x="5595458" y="757967"/>
            <a:ext cx="3472994" cy="738664"/>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SISTEMA DE GESTIÓN LOGÍSTICA LOCAL EN ESCENARIOS DE RIESGO DE PANDEMIA COVID-19 - SIGELO</a:t>
            </a:r>
          </a:p>
        </p:txBody>
      </p:sp>
      <p:sp>
        <p:nvSpPr>
          <p:cNvPr id="7" name="CuadroTexto 6">
            <a:extLst>
              <a:ext uri="{FF2B5EF4-FFF2-40B4-BE49-F238E27FC236}">
                <a16:creationId xmlns:a16="http://schemas.microsoft.com/office/drawing/2014/main" id="{C8BBEFE5-04B7-8F41-95B6-BF0EBF318411}"/>
              </a:ext>
            </a:extLst>
          </p:cNvPr>
          <p:cNvSpPr txBox="1"/>
          <p:nvPr/>
        </p:nvSpPr>
        <p:spPr>
          <a:xfrm>
            <a:off x="9648874" y="798310"/>
            <a:ext cx="2028092" cy="523220"/>
          </a:xfrm>
          <a:prstGeom prst="rect">
            <a:avLst/>
          </a:prstGeom>
          <a:noFill/>
        </p:spPr>
        <p:txBody>
          <a:bodyPr wrap="square" rtlCol="0">
            <a:spAutoFit/>
          </a:bodyPr>
          <a:lstStyle/>
          <a:p>
            <a:pPr algn="ctr"/>
            <a:r>
              <a:rPr lang="es-CO" sz="1400" b="1" dirty="0">
                <a:latin typeface="Arial" panose="020B0604020202020204" pitchFamily="34" charset="0"/>
                <a:cs typeface="Arial" panose="020B0604020202020204" pitchFamily="34" charset="0"/>
              </a:rPr>
              <a:t>UNIVERSIDAD DEL VALLE</a:t>
            </a:r>
          </a:p>
        </p:txBody>
      </p:sp>
      <p:cxnSp>
        <p:nvCxnSpPr>
          <p:cNvPr id="9" name="Conector recto 8">
            <a:extLst>
              <a:ext uri="{FF2B5EF4-FFF2-40B4-BE49-F238E27FC236}">
                <a16:creationId xmlns:a16="http://schemas.microsoft.com/office/drawing/2014/main" id="{A4D819CE-042D-4F40-8A5D-63C5AF787F7C}"/>
              </a:ext>
            </a:extLst>
          </p:cNvPr>
          <p:cNvCxnSpPr>
            <a:cxnSpLocks/>
          </p:cNvCxnSpPr>
          <p:nvPr/>
        </p:nvCxnSpPr>
        <p:spPr>
          <a:xfrm>
            <a:off x="9215120" y="488849"/>
            <a:ext cx="0" cy="825695"/>
          </a:xfrm>
          <a:prstGeom prst="line">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B231EA21-AB0A-584E-B2CD-EF6441CD96F7}"/>
              </a:ext>
            </a:extLst>
          </p:cNvPr>
          <p:cNvSpPr txBox="1"/>
          <p:nvPr/>
        </p:nvSpPr>
        <p:spPr>
          <a:xfrm>
            <a:off x="2475131" y="1828511"/>
            <a:ext cx="4771287" cy="246221"/>
          </a:xfrm>
          <a:prstGeom prst="rect">
            <a:avLst/>
          </a:prstGeom>
          <a:noFill/>
        </p:spPr>
        <p:txBody>
          <a:bodyPr wrap="square" rtlCol="0">
            <a:spAutoFit/>
          </a:bodyPr>
          <a:lstStyle/>
          <a:p>
            <a:pPr algn="just" fontAlgn="auto">
              <a:spcBef>
                <a:spcPts val="0"/>
              </a:spcBef>
              <a:spcAft>
                <a:spcPts val="0"/>
              </a:spcAft>
              <a:defRPr/>
            </a:pPr>
            <a:r>
              <a:rPr lang="es-ES" sz="1000" dirty="0">
                <a:solidFill>
                  <a:schemeClr val="bg1">
                    <a:lumMod val="50000"/>
                  </a:schemeClr>
                </a:solidFill>
                <a:latin typeface="Arial" panose="020B0604020202020204" pitchFamily="34" charset="0"/>
              </a:rPr>
              <a:t>Descripción máximo 2 párrafos</a:t>
            </a:r>
          </a:p>
        </p:txBody>
      </p:sp>
      <p:cxnSp>
        <p:nvCxnSpPr>
          <p:cNvPr id="17" name="Conector recto 16">
            <a:extLst>
              <a:ext uri="{FF2B5EF4-FFF2-40B4-BE49-F238E27FC236}">
                <a16:creationId xmlns:a16="http://schemas.microsoft.com/office/drawing/2014/main" id="{EFC96AC6-706F-2F41-9EB3-EC6A05FF9245}"/>
              </a:ext>
            </a:extLst>
          </p:cNvPr>
          <p:cNvCxnSpPr>
            <a:cxnSpLocks/>
          </p:cNvCxnSpPr>
          <p:nvPr/>
        </p:nvCxnSpPr>
        <p:spPr>
          <a:xfrm>
            <a:off x="2349304"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Imagen 15">
            <a:extLst>
              <a:ext uri="{FF2B5EF4-FFF2-40B4-BE49-F238E27FC236}">
                <a16:creationId xmlns:a16="http://schemas.microsoft.com/office/drawing/2014/main" id="{0C35F5AC-870E-9B4E-9E9B-C222A9AE0916}"/>
              </a:ext>
            </a:extLst>
          </p:cNvPr>
          <p:cNvPicPr>
            <a:picLocks noChangeAspect="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2478210" y="3311642"/>
            <a:ext cx="527230" cy="58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18">
            <a:extLst>
              <a:ext uri="{FF2B5EF4-FFF2-40B4-BE49-F238E27FC236}">
                <a16:creationId xmlns:a16="http://schemas.microsoft.com/office/drawing/2014/main" id="{CB0C3E14-7172-2A42-AC8D-1FA8663AB601}"/>
              </a:ext>
            </a:extLst>
          </p:cNvPr>
          <p:cNvPicPr>
            <a:picLocks noChangeAspect="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4574992" y="3311641"/>
            <a:ext cx="653096" cy="65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1">
            <a:extLst>
              <a:ext uri="{FF2B5EF4-FFF2-40B4-BE49-F238E27FC236}">
                <a16:creationId xmlns:a16="http://schemas.microsoft.com/office/drawing/2014/main" id="{3C20BDDF-CC0B-1644-9916-286AFBEAEFBA}"/>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201993" y="3393396"/>
            <a:ext cx="4984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3">
            <a:extLst>
              <a:ext uri="{FF2B5EF4-FFF2-40B4-BE49-F238E27FC236}">
                <a16:creationId xmlns:a16="http://schemas.microsoft.com/office/drawing/2014/main" id="{E9820127-B9DC-DC44-B458-6D0130A17899}"/>
              </a:ext>
            </a:extLst>
          </p:cNvPr>
          <p:cNvPicPr>
            <a:picLocks noChangeAspect="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6850728" y="3356884"/>
            <a:ext cx="5349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uadroTexto 25">
            <a:extLst>
              <a:ext uri="{FF2B5EF4-FFF2-40B4-BE49-F238E27FC236}">
                <a16:creationId xmlns:a16="http://schemas.microsoft.com/office/drawing/2014/main" id="{285097D0-949E-D147-977D-3EBEDDA8601A}"/>
              </a:ext>
            </a:extLst>
          </p:cNvPr>
          <p:cNvSpPr txBox="1"/>
          <p:nvPr/>
        </p:nvSpPr>
        <p:spPr>
          <a:xfrm>
            <a:off x="2966164" y="3271231"/>
            <a:ext cx="802433"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LÍNEA</a:t>
            </a:r>
          </a:p>
        </p:txBody>
      </p:sp>
      <p:cxnSp>
        <p:nvCxnSpPr>
          <p:cNvPr id="35" name="Conector recto 34">
            <a:extLst>
              <a:ext uri="{FF2B5EF4-FFF2-40B4-BE49-F238E27FC236}">
                <a16:creationId xmlns:a16="http://schemas.microsoft.com/office/drawing/2014/main" id="{B11DB1E4-A74D-7D41-ABD1-870012FF4882}"/>
              </a:ext>
            </a:extLst>
          </p:cNvPr>
          <p:cNvCxnSpPr>
            <a:cxnSpLocks/>
          </p:cNvCxnSpPr>
          <p:nvPr/>
        </p:nvCxnSpPr>
        <p:spPr>
          <a:xfrm>
            <a:off x="4494139"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6FED5EBD-85B9-CC4B-A9D4-65EF9B06A05F}"/>
              </a:ext>
            </a:extLst>
          </p:cNvPr>
          <p:cNvCxnSpPr>
            <a:cxnSpLocks/>
          </p:cNvCxnSpPr>
          <p:nvPr/>
        </p:nvCxnSpPr>
        <p:spPr>
          <a:xfrm>
            <a:off x="6699964"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75BBD363-0E1B-7B41-A32A-281626EBDA62}"/>
              </a:ext>
            </a:extLst>
          </p:cNvPr>
          <p:cNvCxnSpPr>
            <a:cxnSpLocks/>
          </p:cNvCxnSpPr>
          <p:nvPr/>
        </p:nvCxnSpPr>
        <p:spPr>
          <a:xfrm>
            <a:off x="9084376"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C6EAB28C-8F2C-CF4C-A897-3A35E29054CB}"/>
              </a:ext>
            </a:extLst>
          </p:cNvPr>
          <p:cNvCxnSpPr>
            <a:cxnSpLocks/>
          </p:cNvCxnSpPr>
          <p:nvPr/>
        </p:nvCxnSpPr>
        <p:spPr>
          <a:xfrm>
            <a:off x="11352139" y="3171090"/>
            <a:ext cx="10167" cy="1207871"/>
          </a:xfrm>
          <a:prstGeom prst="line">
            <a:avLst/>
          </a:prstGeom>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id="{B8E289DA-8896-114B-96AA-97AF21296D62}"/>
              </a:ext>
            </a:extLst>
          </p:cNvPr>
          <p:cNvSpPr txBox="1"/>
          <p:nvPr/>
        </p:nvSpPr>
        <p:spPr>
          <a:xfrm>
            <a:off x="5310779" y="3271231"/>
            <a:ext cx="802433"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TOTAL</a:t>
            </a:r>
          </a:p>
        </p:txBody>
      </p:sp>
      <p:sp>
        <p:nvSpPr>
          <p:cNvPr id="42" name="CuadroTexto 41">
            <a:extLst>
              <a:ext uri="{FF2B5EF4-FFF2-40B4-BE49-F238E27FC236}">
                <a16:creationId xmlns:a16="http://schemas.microsoft.com/office/drawing/2014/main" id="{B6EC36B8-8338-DC43-9A92-EB92531FAB9E}"/>
              </a:ext>
            </a:extLst>
          </p:cNvPr>
          <p:cNvSpPr txBox="1"/>
          <p:nvPr/>
        </p:nvSpPr>
        <p:spPr>
          <a:xfrm>
            <a:off x="7482169" y="3271231"/>
            <a:ext cx="1586283"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PLAZO EJECUCIÓN</a:t>
            </a:r>
          </a:p>
        </p:txBody>
      </p:sp>
      <p:sp>
        <p:nvSpPr>
          <p:cNvPr id="43" name="CuadroTexto 42">
            <a:extLst>
              <a:ext uri="{FF2B5EF4-FFF2-40B4-BE49-F238E27FC236}">
                <a16:creationId xmlns:a16="http://schemas.microsoft.com/office/drawing/2014/main" id="{0819A66A-35E6-4D40-9589-62DDC222FA3A}"/>
              </a:ext>
            </a:extLst>
          </p:cNvPr>
          <p:cNvSpPr txBox="1"/>
          <p:nvPr/>
        </p:nvSpPr>
        <p:spPr>
          <a:xfrm>
            <a:off x="9877517" y="3271231"/>
            <a:ext cx="1453821"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CITAR ALIADOS</a:t>
            </a:r>
          </a:p>
        </p:txBody>
      </p:sp>
      <p:sp>
        <p:nvSpPr>
          <p:cNvPr id="44" name="CuadroTexto 43">
            <a:extLst>
              <a:ext uri="{FF2B5EF4-FFF2-40B4-BE49-F238E27FC236}">
                <a16:creationId xmlns:a16="http://schemas.microsoft.com/office/drawing/2014/main" id="{9911312C-112F-894C-BF15-DF488D9037DF}"/>
              </a:ext>
            </a:extLst>
          </p:cNvPr>
          <p:cNvSpPr txBox="1"/>
          <p:nvPr/>
        </p:nvSpPr>
        <p:spPr>
          <a:xfrm>
            <a:off x="5140109" y="3534609"/>
            <a:ext cx="1738442" cy="338554"/>
          </a:xfrm>
          <a:prstGeom prst="rect">
            <a:avLst/>
          </a:prstGeom>
          <a:noFill/>
        </p:spPr>
        <p:txBody>
          <a:bodyPr wrap="square" rtlCol="0">
            <a:spAutoFit/>
          </a:bodyPr>
          <a:lstStyle/>
          <a:p>
            <a:r>
              <a:rPr lang="es-CO" sz="1600" b="1" dirty="0">
                <a:latin typeface="Arial" panose="020B0604020202020204" pitchFamily="34" charset="0"/>
                <a:cs typeface="Arial" panose="020B0604020202020204" pitchFamily="34" charset="0"/>
              </a:rPr>
              <a:t>$1.134.397.950</a:t>
            </a:r>
          </a:p>
        </p:txBody>
      </p:sp>
      <p:sp>
        <p:nvSpPr>
          <p:cNvPr id="45" name="CuadroTexto 44">
            <a:extLst>
              <a:ext uri="{FF2B5EF4-FFF2-40B4-BE49-F238E27FC236}">
                <a16:creationId xmlns:a16="http://schemas.microsoft.com/office/drawing/2014/main" id="{6F151DC5-A2DA-4C42-9234-08F667093614}"/>
              </a:ext>
            </a:extLst>
          </p:cNvPr>
          <p:cNvSpPr txBox="1"/>
          <p:nvPr/>
        </p:nvSpPr>
        <p:spPr>
          <a:xfrm>
            <a:off x="5258454" y="3874682"/>
            <a:ext cx="1521976" cy="307777"/>
          </a:xfrm>
          <a:prstGeom prst="rect">
            <a:avLst/>
          </a:prstGeom>
          <a:noFill/>
        </p:spPr>
        <p:txBody>
          <a:bodyPr wrap="square" rtlCol="0">
            <a:spAutoFit/>
          </a:bodyPr>
          <a:lstStyle/>
          <a:p>
            <a:r>
              <a:rPr lang="es-CO" sz="1400" b="1" dirty="0">
                <a:solidFill>
                  <a:srgbClr val="021C8A"/>
                </a:solidFill>
                <a:latin typeface="Arial" panose="020B0604020202020204" pitchFamily="34" charset="0"/>
                <a:cs typeface="Arial" panose="020B0604020202020204" pitchFamily="34" charset="0"/>
              </a:rPr>
              <a:t>MIL</a:t>
            </a:r>
          </a:p>
        </p:txBody>
      </p:sp>
      <p:sp>
        <p:nvSpPr>
          <p:cNvPr id="46" name="CuadroTexto 45">
            <a:extLst>
              <a:ext uri="{FF2B5EF4-FFF2-40B4-BE49-F238E27FC236}">
                <a16:creationId xmlns:a16="http://schemas.microsoft.com/office/drawing/2014/main" id="{29A404AC-A829-C140-8F4C-F7523414CE3C}"/>
              </a:ext>
            </a:extLst>
          </p:cNvPr>
          <p:cNvSpPr txBox="1"/>
          <p:nvPr/>
        </p:nvSpPr>
        <p:spPr>
          <a:xfrm>
            <a:off x="5258454" y="4037840"/>
            <a:ext cx="1521976" cy="307777"/>
          </a:xfrm>
          <a:prstGeom prst="rect">
            <a:avLst/>
          </a:prstGeom>
          <a:noFill/>
        </p:spPr>
        <p:txBody>
          <a:bodyPr wrap="square" rtlCol="0">
            <a:spAutoFit/>
          </a:bodyPr>
          <a:lstStyle/>
          <a:p>
            <a:r>
              <a:rPr lang="es-CO" sz="1400" b="1" dirty="0">
                <a:solidFill>
                  <a:srgbClr val="021C8A"/>
                </a:solidFill>
                <a:latin typeface="Arial" panose="020B0604020202020204" pitchFamily="34" charset="0"/>
                <a:cs typeface="Arial" panose="020B0604020202020204" pitchFamily="34" charset="0"/>
              </a:rPr>
              <a:t>MILLONES</a:t>
            </a:r>
          </a:p>
        </p:txBody>
      </p:sp>
      <p:sp>
        <p:nvSpPr>
          <p:cNvPr id="50" name="Rectángulo 49">
            <a:extLst>
              <a:ext uri="{FF2B5EF4-FFF2-40B4-BE49-F238E27FC236}">
                <a16:creationId xmlns:a16="http://schemas.microsoft.com/office/drawing/2014/main" id="{A8978F0A-CC10-7C4D-A41A-A01E3ABC4EDF}"/>
              </a:ext>
            </a:extLst>
          </p:cNvPr>
          <p:cNvSpPr/>
          <p:nvPr/>
        </p:nvSpPr>
        <p:spPr>
          <a:xfrm>
            <a:off x="2347748" y="1809167"/>
            <a:ext cx="9001753" cy="1370431"/>
          </a:xfrm>
          <a:prstGeom prst="rect">
            <a:avLst/>
          </a:prstGeom>
          <a:solidFill>
            <a:schemeClr val="bg1"/>
          </a:solidFill>
          <a:ln w="9525">
            <a:solidFill>
              <a:srgbClr val="021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CuadroTexto 46">
            <a:extLst>
              <a:ext uri="{FF2B5EF4-FFF2-40B4-BE49-F238E27FC236}">
                <a16:creationId xmlns:a16="http://schemas.microsoft.com/office/drawing/2014/main" id="{B4C540E1-DAD5-E747-81B2-7543F0EE589F}"/>
              </a:ext>
            </a:extLst>
          </p:cNvPr>
          <p:cNvSpPr txBox="1"/>
          <p:nvPr/>
        </p:nvSpPr>
        <p:spPr>
          <a:xfrm>
            <a:off x="5016517" y="4526628"/>
            <a:ext cx="1460980"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Descripción Impacto</a:t>
            </a:r>
          </a:p>
        </p:txBody>
      </p:sp>
      <p:sp>
        <p:nvSpPr>
          <p:cNvPr id="54" name="CuadroTexto 53">
            <a:extLst>
              <a:ext uri="{FF2B5EF4-FFF2-40B4-BE49-F238E27FC236}">
                <a16:creationId xmlns:a16="http://schemas.microsoft.com/office/drawing/2014/main" id="{B8B1FA22-7F33-C147-8642-E1E34911C8BD}"/>
              </a:ext>
            </a:extLst>
          </p:cNvPr>
          <p:cNvSpPr txBox="1"/>
          <p:nvPr/>
        </p:nvSpPr>
        <p:spPr>
          <a:xfrm>
            <a:off x="2466047" y="1872671"/>
            <a:ext cx="2497726" cy="246221"/>
          </a:xfrm>
          <a:prstGeom prst="rect">
            <a:avLst/>
          </a:prstGeom>
          <a:noFill/>
        </p:spPr>
        <p:txBody>
          <a:bodyPr wrap="square" rtlCol="0">
            <a:spAutoFit/>
          </a:bodyPr>
          <a:lstStyle/>
          <a:p>
            <a:pPr algn="just" fontAlgn="auto">
              <a:spcBef>
                <a:spcPts val="0"/>
              </a:spcBef>
              <a:spcAft>
                <a:spcPts val="0"/>
              </a:spcAft>
              <a:defRPr/>
            </a:pPr>
            <a:r>
              <a:rPr lang="es-ES" sz="1000" dirty="0">
                <a:solidFill>
                  <a:srgbClr val="021C8A"/>
                </a:solidFill>
                <a:latin typeface="Arial" panose="020B0604020202020204" pitchFamily="34" charset="0"/>
              </a:rPr>
              <a:t>Descripción máximo dos párrafos</a:t>
            </a:r>
          </a:p>
        </p:txBody>
      </p:sp>
      <p:cxnSp>
        <p:nvCxnSpPr>
          <p:cNvPr id="55" name="Conector recto 54">
            <a:extLst>
              <a:ext uri="{FF2B5EF4-FFF2-40B4-BE49-F238E27FC236}">
                <a16:creationId xmlns:a16="http://schemas.microsoft.com/office/drawing/2014/main" id="{ADABB8FD-6E3E-1A46-A6B1-623A184BCCB5}"/>
              </a:ext>
            </a:extLst>
          </p:cNvPr>
          <p:cNvCxnSpPr>
            <a:cxnSpLocks/>
          </p:cNvCxnSpPr>
          <p:nvPr/>
        </p:nvCxnSpPr>
        <p:spPr>
          <a:xfrm>
            <a:off x="6699964" y="1943009"/>
            <a:ext cx="0" cy="1096409"/>
          </a:xfrm>
          <a:prstGeom prst="line">
            <a:avLst/>
          </a:prstGeom>
        </p:spPr>
        <p:style>
          <a:lnRef idx="1">
            <a:schemeClr val="accent1"/>
          </a:lnRef>
          <a:fillRef idx="0">
            <a:schemeClr val="accent1"/>
          </a:fillRef>
          <a:effectRef idx="0">
            <a:schemeClr val="accent1"/>
          </a:effectRef>
          <a:fontRef idx="minor">
            <a:schemeClr val="tx1"/>
          </a:fontRef>
        </p:style>
      </p:cxnSp>
      <p:sp>
        <p:nvSpPr>
          <p:cNvPr id="61" name="CuadroTexto 60">
            <a:extLst>
              <a:ext uri="{FF2B5EF4-FFF2-40B4-BE49-F238E27FC236}">
                <a16:creationId xmlns:a16="http://schemas.microsoft.com/office/drawing/2014/main" id="{3C884FBC-F17C-5E4D-8073-07791C08657D}"/>
              </a:ext>
            </a:extLst>
          </p:cNvPr>
          <p:cNvSpPr txBox="1"/>
          <p:nvPr/>
        </p:nvSpPr>
        <p:spPr>
          <a:xfrm>
            <a:off x="899523" y="5069934"/>
            <a:ext cx="876950" cy="307777"/>
          </a:xfrm>
          <a:prstGeom prst="rect">
            <a:avLst/>
          </a:prstGeom>
          <a:noFill/>
        </p:spPr>
        <p:txBody>
          <a:bodyPr wrap="square" rtlCol="0">
            <a:spAutoFit/>
          </a:bodyPr>
          <a:lstStyle/>
          <a:p>
            <a:r>
              <a:rPr lang="es-CO" sz="1400" b="1" dirty="0">
                <a:solidFill>
                  <a:schemeClr val="bg1"/>
                </a:solidFill>
                <a:latin typeface="Arial" panose="020B0604020202020204" pitchFamily="34" charset="0"/>
                <a:cs typeface="Arial" panose="020B0604020202020204" pitchFamily="34" charset="0"/>
              </a:rPr>
              <a:t>FOTO 1</a:t>
            </a:r>
          </a:p>
        </p:txBody>
      </p:sp>
      <p:sp>
        <p:nvSpPr>
          <p:cNvPr id="62" name="CuadroTexto 61">
            <a:extLst>
              <a:ext uri="{FF2B5EF4-FFF2-40B4-BE49-F238E27FC236}">
                <a16:creationId xmlns:a16="http://schemas.microsoft.com/office/drawing/2014/main" id="{7CAA71C7-E62A-7546-AA79-7BA68B2BB8C2}"/>
              </a:ext>
            </a:extLst>
          </p:cNvPr>
          <p:cNvSpPr txBox="1"/>
          <p:nvPr/>
        </p:nvSpPr>
        <p:spPr>
          <a:xfrm>
            <a:off x="3074466" y="5069934"/>
            <a:ext cx="876950" cy="307777"/>
          </a:xfrm>
          <a:prstGeom prst="rect">
            <a:avLst/>
          </a:prstGeom>
          <a:noFill/>
        </p:spPr>
        <p:txBody>
          <a:bodyPr wrap="square" rtlCol="0">
            <a:spAutoFit/>
          </a:bodyPr>
          <a:lstStyle/>
          <a:p>
            <a:r>
              <a:rPr lang="es-CO" sz="1400" b="1" dirty="0">
                <a:solidFill>
                  <a:schemeClr val="bg1"/>
                </a:solidFill>
                <a:latin typeface="Arial" panose="020B0604020202020204" pitchFamily="34" charset="0"/>
                <a:cs typeface="Arial" panose="020B0604020202020204" pitchFamily="34" charset="0"/>
              </a:rPr>
              <a:t>FOTO 2</a:t>
            </a:r>
          </a:p>
        </p:txBody>
      </p:sp>
      <p:sp>
        <p:nvSpPr>
          <p:cNvPr id="64" name="CuadroTexto 63">
            <a:extLst>
              <a:ext uri="{FF2B5EF4-FFF2-40B4-BE49-F238E27FC236}">
                <a16:creationId xmlns:a16="http://schemas.microsoft.com/office/drawing/2014/main" id="{2CB2FB20-EF5E-7E48-A5EF-9FD5B71FFECA}"/>
              </a:ext>
            </a:extLst>
          </p:cNvPr>
          <p:cNvSpPr txBox="1"/>
          <p:nvPr/>
        </p:nvSpPr>
        <p:spPr>
          <a:xfrm>
            <a:off x="2458782" y="2131218"/>
            <a:ext cx="4026368" cy="707886"/>
          </a:xfrm>
          <a:prstGeom prst="rect">
            <a:avLst/>
          </a:prstGeom>
          <a:noFill/>
        </p:spPr>
        <p:txBody>
          <a:bodyPr wrap="square" rtlCol="0">
            <a:spAutoFit/>
          </a:bodyPr>
          <a:lstStyle/>
          <a:p>
            <a:pPr fontAlgn="auto">
              <a:spcBef>
                <a:spcPts val="0"/>
              </a:spcBef>
              <a:spcAft>
                <a:spcPts val="0"/>
              </a:spcAft>
              <a:defRPr/>
            </a:pPr>
            <a:r>
              <a:rPr lang="es-MX" sz="1000" dirty="0">
                <a:solidFill>
                  <a:schemeClr val="bg1">
                    <a:lumMod val="50000"/>
                  </a:schemeClr>
                </a:solidFill>
                <a:latin typeface="Arial" panose="020B0604020202020204" pitchFamily="34" charset="0"/>
              </a:rPr>
              <a:t>Proponemos un sistema de gestión logística local en escenarios de riesgos de pandemia que permita una planeación y actuación de manera efectiva ante los desplazamientos de la población y su relación con la propagación del virus COVID-19.</a:t>
            </a:r>
            <a:endParaRPr lang="es-ES" sz="1000" dirty="0">
              <a:solidFill>
                <a:schemeClr val="bg1">
                  <a:lumMod val="50000"/>
                </a:schemeClr>
              </a:solidFill>
              <a:latin typeface="Arial" panose="020B0604020202020204" pitchFamily="34" charset="0"/>
            </a:endParaRPr>
          </a:p>
        </p:txBody>
      </p:sp>
      <p:sp>
        <p:nvSpPr>
          <p:cNvPr id="65" name="CuadroTexto 64">
            <a:extLst>
              <a:ext uri="{FF2B5EF4-FFF2-40B4-BE49-F238E27FC236}">
                <a16:creationId xmlns:a16="http://schemas.microsoft.com/office/drawing/2014/main" id="{91C37224-F278-A344-9BDE-FE5BE41121AE}"/>
              </a:ext>
            </a:extLst>
          </p:cNvPr>
          <p:cNvSpPr txBox="1"/>
          <p:nvPr/>
        </p:nvSpPr>
        <p:spPr>
          <a:xfrm>
            <a:off x="7022081" y="2082284"/>
            <a:ext cx="4026368" cy="1015663"/>
          </a:xfrm>
          <a:prstGeom prst="rect">
            <a:avLst/>
          </a:prstGeom>
          <a:noFill/>
        </p:spPr>
        <p:txBody>
          <a:bodyPr wrap="square" rtlCol="0">
            <a:spAutoFit/>
          </a:bodyPr>
          <a:lstStyle/>
          <a:p>
            <a:pPr fontAlgn="auto">
              <a:spcBef>
                <a:spcPts val="0"/>
              </a:spcBef>
              <a:spcAft>
                <a:spcPts val="0"/>
              </a:spcAft>
              <a:defRPr/>
            </a:pPr>
            <a:r>
              <a:rPr lang="es-MX" sz="1000" dirty="0">
                <a:solidFill>
                  <a:schemeClr val="bg1">
                    <a:lumMod val="50000"/>
                  </a:schemeClr>
                </a:solidFill>
                <a:latin typeface="Arial" panose="020B0604020202020204" pitchFamily="34" charset="0"/>
              </a:rPr>
              <a:t>El aislamiento en casa plantea retos para los gobiernos nacionales y locales en múltiples aspectos como: el sistema económico, el sistema de salud y la seguridad alimentaria debido a que algunos individuos de la población no cumplirán el aislamiento preventivo por razones como su profesión u oficio, condiciones de salud y condiciones socioeconómicas que los obliga a salir de su casa.</a:t>
            </a:r>
            <a:endParaRPr lang="es-ES" sz="1000" dirty="0">
              <a:solidFill>
                <a:schemeClr val="bg1">
                  <a:lumMod val="50000"/>
                </a:schemeClr>
              </a:solidFill>
              <a:latin typeface="Arial" panose="020B0604020202020204" pitchFamily="34" charset="0"/>
            </a:endParaRPr>
          </a:p>
        </p:txBody>
      </p:sp>
      <p:sp>
        <p:nvSpPr>
          <p:cNvPr id="66" name="CuadroTexto 65">
            <a:extLst>
              <a:ext uri="{FF2B5EF4-FFF2-40B4-BE49-F238E27FC236}">
                <a16:creationId xmlns:a16="http://schemas.microsoft.com/office/drawing/2014/main" id="{6C1AD564-6807-014E-9E74-4F6EC45F9BD2}"/>
              </a:ext>
            </a:extLst>
          </p:cNvPr>
          <p:cNvSpPr txBox="1"/>
          <p:nvPr/>
        </p:nvSpPr>
        <p:spPr>
          <a:xfrm>
            <a:off x="5011832" y="4757188"/>
            <a:ext cx="2901510" cy="1015663"/>
          </a:xfrm>
          <a:prstGeom prst="rect">
            <a:avLst/>
          </a:prstGeom>
          <a:noFill/>
        </p:spPr>
        <p:txBody>
          <a:bodyPr wrap="square" rtlCol="0">
            <a:spAutoFit/>
          </a:bodyPr>
          <a:lstStyle/>
          <a:p>
            <a:pPr fontAlgn="auto">
              <a:spcBef>
                <a:spcPts val="0"/>
              </a:spcBef>
              <a:spcAft>
                <a:spcPts val="0"/>
              </a:spcAft>
              <a:defRPr/>
            </a:pPr>
            <a:r>
              <a:rPr lang="es-MX" sz="1000" dirty="0">
                <a:solidFill>
                  <a:schemeClr val="bg1">
                    <a:lumMod val="50000"/>
                  </a:schemeClr>
                </a:solidFill>
                <a:latin typeface="Arial" panose="020B0604020202020204" pitchFamily="34" charset="0"/>
              </a:rPr>
              <a:t>Es por esto que el sistema propuesto dará información de los desplazamientos de la población para la toma de decisiones durante el tiempo de duración de la pandemia en el territorio nacional y propone soluciones que permitan desplazamientos eficientes.</a:t>
            </a:r>
            <a:endParaRPr lang="es-ES" sz="1000" dirty="0">
              <a:solidFill>
                <a:schemeClr val="bg1">
                  <a:lumMod val="50000"/>
                </a:schemeClr>
              </a:solidFill>
              <a:latin typeface="Arial" panose="020B0604020202020204" pitchFamily="34" charset="0"/>
            </a:endParaRPr>
          </a:p>
        </p:txBody>
      </p:sp>
      <p:sp>
        <p:nvSpPr>
          <p:cNvPr id="67" name="CuadroTexto 66">
            <a:extLst>
              <a:ext uri="{FF2B5EF4-FFF2-40B4-BE49-F238E27FC236}">
                <a16:creationId xmlns:a16="http://schemas.microsoft.com/office/drawing/2014/main" id="{61348897-3D94-C24D-8659-E99290FFAEC2}"/>
              </a:ext>
            </a:extLst>
          </p:cNvPr>
          <p:cNvSpPr txBox="1"/>
          <p:nvPr/>
        </p:nvSpPr>
        <p:spPr>
          <a:xfrm>
            <a:off x="2940614" y="3534609"/>
            <a:ext cx="1189042" cy="861774"/>
          </a:xfrm>
          <a:prstGeom prst="rect">
            <a:avLst/>
          </a:prstGeom>
          <a:noFill/>
        </p:spPr>
        <p:txBody>
          <a:bodyPr wrap="square" rtlCol="0">
            <a:spAutoFit/>
          </a:bodyPr>
          <a:lstStyle/>
          <a:p>
            <a:pPr fontAlgn="auto">
              <a:spcBef>
                <a:spcPts val="0"/>
              </a:spcBef>
              <a:spcAft>
                <a:spcPts val="0"/>
              </a:spcAft>
              <a:defRPr/>
            </a:pPr>
            <a:r>
              <a:rPr lang="es-MX" sz="1000" dirty="0">
                <a:solidFill>
                  <a:schemeClr val="bg1">
                    <a:lumMod val="50000"/>
                  </a:schemeClr>
                </a:solidFill>
                <a:latin typeface="Arial" panose="020B0604020202020204" pitchFamily="34" charset="0"/>
              </a:rPr>
              <a:t>Salud pública relacionada con la intervención frente a riesgos epidemiológicos</a:t>
            </a:r>
            <a:endParaRPr lang="es-ES" sz="1000" dirty="0">
              <a:solidFill>
                <a:schemeClr val="bg1">
                  <a:lumMod val="50000"/>
                </a:schemeClr>
              </a:solidFill>
              <a:latin typeface="Arial" panose="020B0604020202020204" pitchFamily="34" charset="0"/>
            </a:endParaRPr>
          </a:p>
        </p:txBody>
      </p:sp>
      <p:sp>
        <p:nvSpPr>
          <p:cNvPr id="68" name="CuadroTexto 67">
            <a:extLst>
              <a:ext uri="{FF2B5EF4-FFF2-40B4-BE49-F238E27FC236}">
                <a16:creationId xmlns:a16="http://schemas.microsoft.com/office/drawing/2014/main" id="{CB8D002D-C1E9-0447-94E1-1F5C988F369B}"/>
              </a:ext>
            </a:extLst>
          </p:cNvPr>
          <p:cNvSpPr txBox="1"/>
          <p:nvPr/>
        </p:nvSpPr>
        <p:spPr>
          <a:xfrm>
            <a:off x="7489168" y="3534609"/>
            <a:ext cx="1189042" cy="307777"/>
          </a:xfrm>
          <a:prstGeom prst="rect">
            <a:avLst/>
          </a:prstGeom>
          <a:noFill/>
        </p:spPr>
        <p:txBody>
          <a:bodyPr wrap="square" rtlCol="0">
            <a:spAutoFit/>
          </a:bodyPr>
          <a:lstStyle/>
          <a:p>
            <a:pPr algn="ctr" fontAlgn="auto">
              <a:spcBef>
                <a:spcPts val="0"/>
              </a:spcBef>
              <a:spcAft>
                <a:spcPts val="0"/>
              </a:spcAft>
              <a:defRPr/>
            </a:pPr>
            <a:r>
              <a:rPr lang="es-ES" sz="1400" b="1" dirty="0">
                <a:solidFill>
                  <a:schemeClr val="bg1">
                    <a:lumMod val="50000"/>
                  </a:schemeClr>
                </a:solidFill>
                <a:latin typeface="Arial" panose="020B0604020202020204" pitchFamily="34" charset="0"/>
              </a:rPr>
              <a:t>8 meses </a:t>
            </a:r>
          </a:p>
        </p:txBody>
      </p:sp>
      <p:sp>
        <p:nvSpPr>
          <p:cNvPr id="69" name="CuadroTexto 68">
            <a:extLst>
              <a:ext uri="{FF2B5EF4-FFF2-40B4-BE49-F238E27FC236}">
                <a16:creationId xmlns:a16="http://schemas.microsoft.com/office/drawing/2014/main" id="{36263815-41DF-E441-9D81-5B6D0EC37B5F}"/>
              </a:ext>
            </a:extLst>
          </p:cNvPr>
          <p:cNvSpPr txBox="1"/>
          <p:nvPr/>
        </p:nvSpPr>
        <p:spPr>
          <a:xfrm>
            <a:off x="9904122" y="3534609"/>
            <a:ext cx="1189042" cy="400110"/>
          </a:xfrm>
          <a:prstGeom prst="rect">
            <a:avLst/>
          </a:prstGeom>
          <a:noFill/>
        </p:spPr>
        <p:txBody>
          <a:bodyPr wrap="square" rtlCol="0">
            <a:spAutoFit/>
          </a:bodyPr>
          <a:lstStyle/>
          <a:p>
            <a:pPr algn="ctr" fontAlgn="auto">
              <a:spcBef>
                <a:spcPts val="0"/>
              </a:spcBef>
              <a:spcAft>
                <a:spcPts val="0"/>
              </a:spcAft>
              <a:defRPr/>
            </a:pPr>
            <a:r>
              <a:rPr lang="es-ES" sz="1000" dirty="0">
                <a:solidFill>
                  <a:schemeClr val="bg1">
                    <a:lumMod val="50000"/>
                  </a:schemeClr>
                </a:solidFill>
                <a:latin typeface="Arial" panose="020B0604020202020204" pitchFamily="34" charset="0"/>
              </a:rPr>
              <a:t>Secretaria de Salud de Cali</a:t>
            </a:r>
          </a:p>
        </p:txBody>
      </p:sp>
      <p:pic>
        <p:nvPicPr>
          <p:cNvPr id="38" name="Imagen 37">
            <a:extLst>
              <a:ext uri="{FF2B5EF4-FFF2-40B4-BE49-F238E27FC236}">
                <a16:creationId xmlns:a16="http://schemas.microsoft.com/office/drawing/2014/main" id="{DDA190AC-06A8-42A9-A967-670B0D0D2F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578" y="3612679"/>
            <a:ext cx="1869643" cy="428893"/>
          </a:xfrm>
          <a:prstGeom prst="rect">
            <a:avLst/>
          </a:prstGeom>
        </p:spPr>
      </p:pic>
      <p:pic>
        <p:nvPicPr>
          <p:cNvPr id="39" name="Google Shape;150;p14">
            <a:extLst>
              <a:ext uri="{FF2B5EF4-FFF2-40B4-BE49-F238E27FC236}">
                <a16:creationId xmlns:a16="http://schemas.microsoft.com/office/drawing/2014/main" id="{B4C8FED5-F8B2-41F5-A4E0-987F8736DD62}"/>
              </a:ext>
            </a:extLst>
          </p:cNvPr>
          <p:cNvPicPr preferRelativeResize="0"/>
          <p:nvPr/>
        </p:nvPicPr>
        <p:blipFill rotWithShape="1">
          <a:blip r:embed="rId8">
            <a:alphaModFix/>
          </a:blip>
          <a:srcRect/>
          <a:stretch/>
        </p:blipFill>
        <p:spPr>
          <a:xfrm>
            <a:off x="611557" y="1872671"/>
            <a:ext cx="1044577" cy="1450387"/>
          </a:xfrm>
          <a:prstGeom prst="rect">
            <a:avLst/>
          </a:prstGeom>
          <a:noFill/>
          <a:ln>
            <a:noFill/>
          </a:ln>
        </p:spPr>
      </p:pic>
      <p:pic>
        <p:nvPicPr>
          <p:cNvPr id="2" name="Imagen 1">
            <a:extLst>
              <a:ext uri="{FF2B5EF4-FFF2-40B4-BE49-F238E27FC236}">
                <a16:creationId xmlns:a16="http://schemas.microsoft.com/office/drawing/2014/main" id="{DEF69A28-695B-4576-9A7A-3E9DADC2571D}"/>
              </a:ext>
            </a:extLst>
          </p:cNvPr>
          <p:cNvPicPr>
            <a:picLocks noChangeAspect="1"/>
          </p:cNvPicPr>
          <p:nvPr/>
        </p:nvPicPr>
        <p:blipFill>
          <a:blip r:embed="rId9"/>
          <a:stretch>
            <a:fillRect/>
          </a:stretch>
        </p:blipFill>
        <p:spPr>
          <a:xfrm>
            <a:off x="75750" y="4232722"/>
            <a:ext cx="2493656" cy="2459057"/>
          </a:xfrm>
          <a:prstGeom prst="rect">
            <a:avLst/>
          </a:prstGeom>
        </p:spPr>
      </p:pic>
      <p:pic>
        <p:nvPicPr>
          <p:cNvPr id="4" name="Imagen 3">
            <a:extLst>
              <a:ext uri="{FF2B5EF4-FFF2-40B4-BE49-F238E27FC236}">
                <a16:creationId xmlns:a16="http://schemas.microsoft.com/office/drawing/2014/main" id="{2570F609-B7FB-4CBA-9273-69CAC12B11F6}"/>
              </a:ext>
            </a:extLst>
          </p:cNvPr>
          <p:cNvPicPr>
            <a:picLocks noChangeAspect="1"/>
          </p:cNvPicPr>
          <p:nvPr/>
        </p:nvPicPr>
        <p:blipFill>
          <a:blip r:embed="rId10"/>
          <a:stretch>
            <a:fillRect/>
          </a:stretch>
        </p:blipFill>
        <p:spPr>
          <a:xfrm>
            <a:off x="2732654" y="4726136"/>
            <a:ext cx="2168886" cy="1407998"/>
          </a:xfrm>
          <a:prstGeom prst="rect">
            <a:avLst/>
          </a:prstGeom>
        </p:spPr>
      </p:pic>
    </p:spTree>
    <p:extLst>
      <p:ext uri="{BB962C8B-B14F-4D97-AF65-F5344CB8AC3E}">
        <p14:creationId xmlns:p14="http://schemas.microsoft.com/office/powerpoint/2010/main" val="27344975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201</Words>
  <Application>Microsoft Office PowerPoint</Application>
  <PresentationFormat>Panorámica</PresentationFormat>
  <Paragraphs>20</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 Yesid Casallas Pena</dc:creator>
  <cp:lastModifiedBy>Jeronimo</cp:lastModifiedBy>
  <cp:revision>11</cp:revision>
  <dcterms:created xsi:type="dcterms:W3CDTF">2020-06-18T16:06:13Z</dcterms:created>
  <dcterms:modified xsi:type="dcterms:W3CDTF">2020-06-19T17:50:31Z</dcterms:modified>
</cp:coreProperties>
</file>