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65"/>
  </p:normalViewPr>
  <p:slideViewPr>
    <p:cSldViewPr snapToGrid="0" snapToObjects="1">
      <p:cViewPr varScale="1">
        <p:scale>
          <a:sx n="68" d="100"/>
          <a:sy n="68" d="100"/>
        </p:scale>
        <p:origin x="79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0F402-1B0D-404A-A3D8-D4B8CA2447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77DD5-9E45-524E-AF6D-B79A007808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3E2788-1E2C-764B-9736-B89490D17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AF0E-972A-2841-9B88-5D1EFAAC6C22}" type="datetimeFigureOut">
              <a:rPr lang="x-none" smtClean="0"/>
              <a:t>19/06/2020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85E25-C294-2C4F-BB59-C8476256C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A24308-45DD-474B-9D76-1C0098EA9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3F73-141E-574E-8DAB-11725114F0B3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91076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C1512-7328-814F-9D57-C0ADC6954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9D00C5-3FB6-9648-92C8-EB441E33D3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BAFF04-C59E-4647-871A-59E1450CD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AF0E-972A-2841-9B88-5D1EFAAC6C22}" type="datetimeFigureOut">
              <a:rPr lang="x-none" smtClean="0"/>
              <a:t>19/06/2020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D7819E-25CB-7A43-A87E-C881E1A76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C30373-0160-2D48-A817-E18B6479C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3F73-141E-574E-8DAB-11725114F0B3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49025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66FD003-02A2-F84E-A129-17A564095E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9356A2-7A1F-0B4C-98DF-8DC3FAA8D1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754276-37FD-7C47-9E84-562B0DFF4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AF0E-972A-2841-9B88-5D1EFAAC6C22}" type="datetimeFigureOut">
              <a:rPr lang="x-none" smtClean="0"/>
              <a:t>19/06/2020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F03904-6168-6144-B869-924B15E74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C36775-3CE4-9243-B7CC-1DF3E4CA1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3F73-141E-574E-8DAB-11725114F0B3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29720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76199-E908-134D-B2A5-14EC8E8E7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006DB7-B18C-E94C-97AF-181A7F354C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03E9BC-2023-3449-9C6B-A8B59CF00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AF0E-972A-2841-9B88-5D1EFAAC6C22}" type="datetimeFigureOut">
              <a:rPr lang="x-none" smtClean="0"/>
              <a:t>19/06/2020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26A4D8-38D5-6342-AC5D-409849B95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82F7EB-7D78-2C4B-879B-115208D1B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3F73-141E-574E-8DAB-11725114F0B3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61143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0314D-FE7D-B54E-BEFC-876BCFD9B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A868E-E37B-224B-B797-B37ABB6E8C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A166B6-0A1A-EE4E-9045-7AFD83C37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AF0E-972A-2841-9B88-5D1EFAAC6C22}" type="datetimeFigureOut">
              <a:rPr lang="x-none" smtClean="0"/>
              <a:t>19/06/2020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2FD187-340E-F24A-9349-EB91DE3EA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1ABD43-7820-9F48-99AC-29E03468C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3F73-141E-574E-8DAB-11725114F0B3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290553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2A13C-8509-B740-91FC-CB70739D5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FE6A3-4139-FA4D-A9A6-5D9D49E3C3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E7FF5C-9EDD-ED4D-90CC-BA0899DDE0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F01E3-50C9-4B44-B8FD-53A54E46B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AF0E-972A-2841-9B88-5D1EFAAC6C22}" type="datetimeFigureOut">
              <a:rPr lang="x-none" smtClean="0"/>
              <a:t>19/06/2020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DA11D4-C815-4740-BC7E-B88A45577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61BF63-F84B-0B40-A3F7-7B3F15146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3F73-141E-574E-8DAB-11725114F0B3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13757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06EDD-4EE3-F243-8ED0-1E74EB06D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E0A15E-36B2-9644-8B37-E97D09DB22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DB22CD-4186-A24B-A249-D2C069E790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F1247A-CA0B-434D-B245-D52EE837EC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A5E918-384B-5548-8261-89DFA01C17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7DD552-B854-994B-9341-6CF127597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AF0E-972A-2841-9B88-5D1EFAAC6C22}" type="datetimeFigureOut">
              <a:rPr lang="x-none" smtClean="0"/>
              <a:t>19/06/2020</a:t>
            </a:fld>
            <a:endParaRPr lang="x-non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3D44F-C79F-444E-AA49-BFA501FEA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8DFDB8-63CB-1444-9CB6-A4FA77A87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3F73-141E-574E-8DAB-11725114F0B3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45928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590EB-49EB-F84D-B9C1-6E70C0EDA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57B46F-1F46-3F4D-BEDC-BB3EADE14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AF0E-972A-2841-9B88-5D1EFAAC6C22}" type="datetimeFigureOut">
              <a:rPr lang="x-none" smtClean="0"/>
              <a:t>19/06/2020</a:t>
            </a:fld>
            <a:endParaRPr lang="x-non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C64512-4C30-BE4B-AED1-FE7EE1C78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191F56-AA36-594B-AD39-B28A7A616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3F73-141E-574E-8DAB-11725114F0B3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8467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085098-B37D-D446-A9D6-AEE6E4FE6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AF0E-972A-2841-9B88-5D1EFAAC6C22}" type="datetimeFigureOut">
              <a:rPr lang="x-none" smtClean="0"/>
              <a:t>19/06/2020</a:t>
            </a:fld>
            <a:endParaRPr lang="x-non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D72CDA-5075-4148-B08E-CFD35E299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39E955-5369-7A4D-94F2-A152718BC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3F73-141E-574E-8DAB-11725114F0B3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66048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BB2D51-6294-A24B-A9B9-51A98190F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C6AE0-29D5-B746-A5B1-172106A5B8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735150-EAEC-944A-B239-D499CA4FA4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048D8D-B319-CB41-AA91-A4E2BAD1C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AF0E-972A-2841-9B88-5D1EFAAC6C22}" type="datetimeFigureOut">
              <a:rPr lang="x-none" smtClean="0"/>
              <a:t>19/06/2020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1FD7F6-667A-6B42-8F9D-A54F07202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24E34C-4086-2943-B6B6-38890A48A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3F73-141E-574E-8DAB-11725114F0B3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948212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E9C29-CB9B-0D40-B0E0-355149D7E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A21774-4A09-F841-8C09-A3A0FD1ECC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F243C0-5E6D-A84A-86BF-D633082FEA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6E7F0B-CE4E-6B44-BA8E-88CAE8407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AF0E-972A-2841-9B88-5D1EFAAC6C22}" type="datetimeFigureOut">
              <a:rPr lang="x-none" smtClean="0"/>
              <a:t>19/06/2020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CCA874-79F6-6347-A5A0-2A3FD7971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F8EDDB-DE2F-7946-B4AA-50A5998E6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3F73-141E-574E-8DAB-11725114F0B3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1815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F10131-5977-8F44-A39C-945A36ACB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67143B-4D64-5F40-BB6B-13ACF2F8AE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2CC94E-9729-3D40-814C-12D865AF3C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AAF0E-972A-2841-9B88-5D1EFAAC6C22}" type="datetimeFigureOut">
              <a:rPr lang="x-none" smtClean="0"/>
              <a:t>19/06/2020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9CCCB8-640D-0C45-B80E-6C58B81782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A87D79-AFC8-1146-AC52-A231025F08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F3F73-141E-574E-8DAB-11725114F0B3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03351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35BCF-2221-3840-9750-239B0A92F8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8E4A0C-BAD1-1B48-ADF1-BD52ACF7B3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x-none"/>
          </a:p>
        </p:txBody>
      </p:sp>
      <p:pic>
        <p:nvPicPr>
          <p:cNvPr id="4" name="Imagen 4">
            <a:extLst>
              <a:ext uri="{FF2B5EF4-FFF2-40B4-BE49-F238E27FC236}">
                <a16:creationId xmlns:a16="http://schemas.microsoft.com/office/drawing/2014/main" id="{B367FD45-EC08-0344-97BE-50E5881790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1910"/>
            <a:ext cx="12192000" cy="7068669"/>
          </a:xfrm>
          <a:prstGeom prst="rect">
            <a:avLst/>
          </a:prstGeom>
        </p:spPr>
      </p:pic>
      <p:sp>
        <p:nvSpPr>
          <p:cNvPr id="5" name="CuadroTexto 5">
            <a:extLst>
              <a:ext uri="{FF2B5EF4-FFF2-40B4-BE49-F238E27FC236}">
                <a16:creationId xmlns:a16="http://schemas.microsoft.com/office/drawing/2014/main" id="{13A86A48-78A0-944C-89FF-6D65FD457687}"/>
              </a:ext>
            </a:extLst>
          </p:cNvPr>
          <p:cNvSpPr txBox="1"/>
          <p:nvPr/>
        </p:nvSpPr>
        <p:spPr>
          <a:xfrm>
            <a:off x="3035393" y="-35108"/>
            <a:ext cx="61212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solidFill>
                  <a:schemeClr val="bg1"/>
                </a:solidFill>
                <a:highlight>
                  <a:srgbClr val="000000"/>
                </a:highlight>
              </a:rPr>
              <a:t>Análisis de la Coordinación de un Cambio Sistémico Significativo en el Sistema de Salud Colombiano como Respuesta al COVID-19 </a:t>
            </a:r>
            <a:endParaRPr lang="es-CO" sz="1400" b="1" dirty="0">
              <a:solidFill>
                <a:schemeClr val="bg1"/>
              </a:solidFill>
              <a:highlight>
                <a:srgbClr val="000000"/>
              </a:highlight>
            </a:endParaRPr>
          </a:p>
        </p:txBody>
      </p:sp>
      <p:sp>
        <p:nvSpPr>
          <p:cNvPr id="6" name="CuadroTexto 6">
            <a:extLst>
              <a:ext uri="{FF2B5EF4-FFF2-40B4-BE49-F238E27FC236}">
                <a16:creationId xmlns:a16="http://schemas.microsoft.com/office/drawing/2014/main" id="{647C1A7D-1D9C-D949-A5D6-8D891A10FA6E}"/>
              </a:ext>
            </a:extLst>
          </p:cNvPr>
          <p:cNvSpPr txBox="1"/>
          <p:nvPr/>
        </p:nvSpPr>
        <p:spPr>
          <a:xfrm>
            <a:off x="9042276" y="599142"/>
            <a:ext cx="28765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>
                <a:cs typeface="Arial" panose="020B0604020202020204" pitchFamily="34" charset="0"/>
              </a:rPr>
              <a:t>Universidad de los Andes</a:t>
            </a:r>
          </a:p>
        </p:txBody>
      </p:sp>
      <p:cxnSp>
        <p:nvCxnSpPr>
          <p:cNvPr id="7" name="Conector recto 8">
            <a:extLst>
              <a:ext uri="{FF2B5EF4-FFF2-40B4-BE49-F238E27FC236}">
                <a16:creationId xmlns:a16="http://schemas.microsoft.com/office/drawing/2014/main" id="{2CB332B0-59BC-B14B-AE75-05B061D5F208}"/>
              </a:ext>
            </a:extLst>
          </p:cNvPr>
          <p:cNvCxnSpPr>
            <a:cxnSpLocks/>
          </p:cNvCxnSpPr>
          <p:nvPr/>
        </p:nvCxnSpPr>
        <p:spPr>
          <a:xfrm>
            <a:off x="9215120" y="488849"/>
            <a:ext cx="0" cy="8256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11">
            <a:extLst>
              <a:ext uri="{FF2B5EF4-FFF2-40B4-BE49-F238E27FC236}">
                <a16:creationId xmlns:a16="http://schemas.microsoft.com/office/drawing/2014/main" id="{ACBD2D33-30EA-A94A-8614-F46301F04917}"/>
              </a:ext>
            </a:extLst>
          </p:cNvPr>
          <p:cNvSpPr txBox="1"/>
          <p:nvPr/>
        </p:nvSpPr>
        <p:spPr>
          <a:xfrm>
            <a:off x="670574" y="2095648"/>
            <a:ext cx="13981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O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13">
            <a:extLst>
              <a:ext uri="{FF2B5EF4-FFF2-40B4-BE49-F238E27FC236}">
                <a16:creationId xmlns:a16="http://schemas.microsoft.com/office/drawing/2014/main" id="{5E7687D8-E23D-2F4E-8323-06B3A1D9AA17}"/>
              </a:ext>
            </a:extLst>
          </p:cNvPr>
          <p:cNvSpPr txBox="1"/>
          <p:nvPr/>
        </p:nvSpPr>
        <p:spPr>
          <a:xfrm>
            <a:off x="2475131" y="1828511"/>
            <a:ext cx="47712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Descripción máximo 2 párrafos</a:t>
            </a:r>
          </a:p>
        </p:txBody>
      </p:sp>
      <p:cxnSp>
        <p:nvCxnSpPr>
          <p:cNvPr id="10" name="Conector recto 16">
            <a:extLst>
              <a:ext uri="{FF2B5EF4-FFF2-40B4-BE49-F238E27FC236}">
                <a16:creationId xmlns:a16="http://schemas.microsoft.com/office/drawing/2014/main" id="{2CB913B3-FD99-2B47-B1A5-B25393624E0B}"/>
              </a:ext>
            </a:extLst>
          </p:cNvPr>
          <p:cNvCxnSpPr>
            <a:cxnSpLocks/>
          </p:cNvCxnSpPr>
          <p:nvPr/>
        </p:nvCxnSpPr>
        <p:spPr>
          <a:xfrm>
            <a:off x="2671038" y="2967054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n 15">
            <a:extLst>
              <a:ext uri="{FF2B5EF4-FFF2-40B4-BE49-F238E27FC236}">
                <a16:creationId xmlns:a16="http://schemas.microsoft.com/office/drawing/2014/main" id="{194B60BE-2FDC-6E43-87B5-2E723B8AF62C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118" y="3205816"/>
            <a:ext cx="527230" cy="581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agen 18">
            <a:extLst>
              <a:ext uri="{FF2B5EF4-FFF2-40B4-BE49-F238E27FC236}">
                <a16:creationId xmlns:a16="http://schemas.microsoft.com/office/drawing/2014/main" id="{D4B0C860-CAC5-9843-ADE7-E0A676F0B13D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768" y="3145020"/>
            <a:ext cx="653096" cy="653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23">
            <a:extLst>
              <a:ext uri="{FF2B5EF4-FFF2-40B4-BE49-F238E27FC236}">
                <a16:creationId xmlns:a16="http://schemas.microsoft.com/office/drawing/2014/main" id="{D817E217-CAF4-B949-B46D-E9731D938E63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7689" y="3199407"/>
            <a:ext cx="534987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CuadroTexto 25">
            <a:extLst>
              <a:ext uri="{FF2B5EF4-FFF2-40B4-BE49-F238E27FC236}">
                <a16:creationId xmlns:a16="http://schemas.microsoft.com/office/drawing/2014/main" id="{F18B0DFC-7639-6545-A9B8-D7764C40C01A}"/>
              </a:ext>
            </a:extLst>
          </p:cNvPr>
          <p:cNvSpPr txBox="1"/>
          <p:nvPr/>
        </p:nvSpPr>
        <p:spPr>
          <a:xfrm>
            <a:off x="3676241" y="3122913"/>
            <a:ext cx="8024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LÍNEA</a:t>
            </a:r>
          </a:p>
        </p:txBody>
      </p:sp>
      <p:cxnSp>
        <p:nvCxnSpPr>
          <p:cNvPr id="16" name="Conector recto 34">
            <a:extLst>
              <a:ext uri="{FF2B5EF4-FFF2-40B4-BE49-F238E27FC236}">
                <a16:creationId xmlns:a16="http://schemas.microsoft.com/office/drawing/2014/main" id="{2C5005B6-173C-5B44-A08D-07587D1706E9}"/>
              </a:ext>
            </a:extLst>
          </p:cNvPr>
          <p:cNvCxnSpPr>
            <a:cxnSpLocks/>
          </p:cNvCxnSpPr>
          <p:nvPr/>
        </p:nvCxnSpPr>
        <p:spPr>
          <a:xfrm>
            <a:off x="5029358" y="2955537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35">
            <a:extLst>
              <a:ext uri="{FF2B5EF4-FFF2-40B4-BE49-F238E27FC236}">
                <a16:creationId xmlns:a16="http://schemas.microsoft.com/office/drawing/2014/main" id="{85022CB2-9F2F-944C-A9A0-44A763CB602E}"/>
              </a:ext>
            </a:extLst>
          </p:cNvPr>
          <p:cNvCxnSpPr>
            <a:cxnSpLocks/>
          </p:cNvCxnSpPr>
          <p:nvPr/>
        </p:nvCxnSpPr>
        <p:spPr>
          <a:xfrm>
            <a:off x="7778165" y="2930673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36">
            <a:extLst>
              <a:ext uri="{FF2B5EF4-FFF2-40B4-BE49-F238E27FC236}">
                <a16:creationId xmlns:a16="http://schemas.microsoft.com/office/drawing/2014/main" id="{754FE415-807F-174E-950F-182FC6EC42A7}"/>
              </a:ext>
            </a:extLst>
          </p:cNvPr>
          <p:cNvCxnSpPr>
            <a:cxnSpLocks/>
          </p:cNvCxnSpPr>
          <p:nvPr/>
        </p:nvCxnSpPr>
        <p:spPr>
          <a:xfrm>
            <a:off x="10657833" y="2930673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40">
            <a:extLst>
              <a:ext uri="{FF2B5EF4-FFF2-40B4-BE49-F238E27FC236}">
                <a16:creationId xmlns:a16="http://schemas.microsoft.com/office/drawing/2014/main" id="{69F822CF-5EAF-8744-9EE7-342EF9F0D4B2}"/>
              </a:ext>
            </a:extLst>
          </p:cNvPr>
          <p:cNvSpPr txBox="1"/>
          <p:nvPr/>
        </p:nvSpPr>
        <p:spPr>
          <a:xfrm>
            <a:off x="6298747" y="3119517"/>
            <a:ext cx="8024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TOTAL</a:t>
            </a:r>
          </a:p>
        </p:txBody>
      </p:sp>
      <p:sp>
        <p:nvSpPr>
          <p:cNvPr id="21" name="CuadroTexto 41">
            <a:extLst>
              <a:ext uri="{FF2B5EF4-FFF2-40B4-BE49-F238E27FC236}">
                <a16:creationId xmlns:a16="http://schemas.microsoft.com/office/drawing/2014/main" id="{8CD4EC62-DDF8-F54B-9ABC-34401504A6F8}"/>
              </a:ext>
            </a:extLst>
          </p:cNvPr>
          <p:cNvSpPr txBox="1"/>
          <p:nvPr/>
        </p:nvSpPr>
        <p:spPr>
          <a:xfrm>
            <a:off x="8767634" y="3117625"/>
            <a:ext cx="15862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PLAZO EJECUCIÓN</a:t>
            </a:r>
          </a:p>
        </p:txBody>
      </p:sp>
      <p:sp>
        <p:nvSpPr>
          <p:cNvPr id="23" name="CuadroTexto 43">
            <a:extLst>
              <a:ext uri="{FF2B5EF4-FFF2-40B4-BE49-F238E27FC236}">
                <a16:creationId xmlns:a16="http://schemas.microsoft.com/office/drawing/2014/main" id="{E437FE25-FD6D-5243-9B22-14B7538571CA}"/>
              </a:ext>
            </a:extLst>
          </p:cNvPr>
          <p:cNvSpPr txBox="1"/>
          <p:nvPr/>
        </p:nvSpPr>
        <p:spPr>
          <a:xfrm>
            <a:off x="5944864" y="3365738"/>
            <a:ext cx="18586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b="1" dirty="0"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x-none" b="1" dirty="0"/>
              <a:t> 569.989.187 </a:t>
            </a:r>
            <a:endParaRPr lang="x-none" sz="2000" dirty="0"/>
          </a:p>
          <a:p>
            <a:endParaRPr 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CuadroTexto 45">
            <a:extLst>
              <a:ext uri="{FF2B5EF4-FFF2-40B4-BE49-F238E27FC236}">
                <a16:creationId xmlns:a16="http://schemas.microsoft.com/office/drawing/2014/main" id="{1F4B7A0E-4F28-264C-846F-C3B1A7E8359A}"/>
              </a:ext>
            </a:extLst>
          </p:cNvPr>
          <p:cNvSpPr txBox="1"/>
          <p:nvPr/>
        </p:nvSpPr>
        <p:spPr>
          <a:xfrm>
            <a:off x="5996393" y="3482425"/>
            <a:ext cx="17556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400" b="1" dirty="0">
              <a:solidFill>
                <a:srgbClr val="021C8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400" b="1" dirty="0">
                <a:solidFill>
                  <a:srgbClr val="021C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MILLONES</a:t>
            </a:r>
          </a:p>
        </p:txBody>
      </p:sp>
      <p:sp>
        <p:nvSpPr>
          <p:cNvPr id="26" name="Rectángulo 49">
            <a:extLst>
              <a:ext uri="{FF2B5EF4-FFF2-40B4-BE49-F238E27FC236}">
                <a16:creationId xmlns:a16="http://schemas.microsoft.com/office/drawing/2014/main" id="{CECBCE5A-600B-5148-9003-AD467BF8D321}"/>
              </a:ext>
            </a:extLst>
          </p:cNvPr>
          <p:cNvSpPr/>
          <p:nvPr/>
        </p:nvSpPr>
        <p:spPr>
          <a:xfrm>
            <a:off x="2347748" y="1567518"/>
            <a:ext cx="9001753" cy="1370431"/>
          </a:xfrm>
          <a:prstGeom prst="rect">
            <a:avLst/>
          </a:prstGeom>
          <a:solidFill>
            <a:schemeClr val="bg1"/>
          </a:solidFill>
          <a:ln w="9525">
            <a:solidFill>
              <a:srgbClr val="021C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7" name="CuadroTexto 46">
            <a:extLst>
              <a:ext uri="{FF2B5EF4-FFF2-40B4-BE49-F238E27FC236}">
                <a16:creationId xmlns:a16="http://schemas.microsoft.com/office/drawing/2014/main" id="{78413AF1-0D78-D949-9A6C-01F56876A5CC}"/>
              </a:ext>
            </a:extLst>
          </p:cNvPr>
          <p:cNvSpPr txBox="1"/>
          <p:nvPr/>
        </p:nvSpPr>
        <p:spPr>
          <a:xfrm>
            <a:off x="4661347" y="4440524"/>
            <a:ext cx="9047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IMPACTO</a:t>
            </a:r>
          </a:p>
        </p:txBody>
      </p:sp>
      <p:cxnSp>
        <p:nvCxnSpPr>
          <p:cNvPr id="29" name="Conector recto 54">
            <a:extLst>
              <a:ext uri="{FF2B5EF4-FFF2-40B4-BE49-F238E27FC236}">
                <a16:creationId xmlns:a16="http://schemas.microsoft.com/office/drawing/2014/main" id="{9E7EF24F-8CBD-404A-B754-FFE80B2B3704}"/>
              </a:ext>
            </a:extLst>
          </p:cNvPr>
          <p:cNvCxnSpPr>
            <a:cxnSpLocks/>
          </p:cNvCxnSpPr>
          <p:nvPr/>
        </p:nvCxnSpPr>
        <p:spPr>
          <a:xfrm>
            <a:off x="6699964" y="1659720"/>
            <a:ext cx="0" cy="10964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uadroTexto 60">
            <a:extLst>
              <a:ext uri="{FF2B5EF4-FFF2-40B4-BE49-F238E27FC236}">
                <a16:creationId xmlns:a16="http://schemas.microsoft.com/office/drawing/2014/main" id="{FFB457D6-29EF-3640-881B-4E4317BC8191}"/>
              </a:ext>
            </a:extLst>
          </p:cNvPr>
          <p:cNvSpPr txBox="1"/>
          <p:nvPr/>
        </p:nvSpPr>
        <p:spPr>
          <a:xfrm>
            <a:off x="899523" y="5069934"/>
            <a:ext cx="876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FOTO 1</a:t>
            </a:r>
          </a:p>
        </p:txBody>
      </p:sp>
      <p:sp>
        <p:nvSpPr>
          <p:cNvPr id="31" name="CuadroTexto 61">
            <a:extLst>
              <a:ext uri="{FF2B5EF4-FFF2-40B4-BE49-F238E27FC236}">
                <a16:creationId xmlns:a16="http://schemas.microsoft.com/office/drawing/2014/main" id="{C03F21B9-E178-C342-81C4-FD09347C6132}"/>
              </a:ext>
            </a:extLst>
          </p:cNvPr>
          <p:cNvSpPr txBox="1"/>
          <p:nvPr/>
        </p:nvSpPr>
        <p:spPr>
          <a:xfrm>
            <a:off x="3074466" y="5069934"/>
            <a:ext cx="876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FOTO 2</a:t>
            </a:r>
          </a:p>
        </p:txBody>
      </p:sp>
      <p:sp>
        <p:nvSpPr>
          <p:cNvPr id="32" name="CuadroTexto 63">
            <a:extLst>
              <a:ext uri="{FF2B5EF4-FFF2-40B4-BE49-F238E27FC236}">
                <a16:creationId xmlns:a16="http://schemas.microsoft.com/office/drawing/2014/main" id="{FC9CA7D9-2CF1-A84D-9D26-4E3F7F4F1D3C}"/>
              </a:ext>
            </a:extLst>
          </p:cNvPr>
          <p:cNvSpPr txBox="1"/>
          <p:nvPr/>
        </p:nvSpPr>
        <p:spPr>
          <a:xfrm>
            <a:off x="2419521" y="1711985"/>
            <a:ext cx="402636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100" dirty="0"/>
              <a:t>El objetivo general de este estudio es analizar </a:t>
            </a:r>
            <a:r>
              <a:rPr lang="x-none" sz="1100" dirty="0"/>
              <a:t>cualitativamente la respuesta del sistema de salud al COVID-19 en tres estudios de caso (Bogotá, Cali y Cartagena), dando especial énfasis a las barreras, factores facilitadores y experiencias innovadoras que promueven un </a:t>
            </a:r>
            <a:r>
              <a:rPr lang="x-none" sz="1100" i="1" dirty="0"/>
              <a:t>cambio sistémico significativo </a:t>
            </a:r>
            <a:r>
              <a:rPr lang="x-none" sz="1100" dirty="0"/>
              <a:t>en el sistema de salud. </a:t>
            </a:r>
            <a:endParaRPr lang="es-ES_tradnl" sz="600" dirty="0"/>
          </a:p>
        </p:txBody>
      </p:sp>
      <p:sp>
        <p:nvSpPr>
          <p:cNvPr id="33" name="CuadroTexto 64">
            <a:extLst>
              <a:ext uri="{FF2B5EF4-FFF2-40B4-BE49-F238E27FC236}">
                <a16:creationId xmlns:a16="http://schemas.microsoft.com/office/drawing/2014/main" id="{72CC2B38-AB9A-AD46-991B-EEF7D3537798}"/>
              </a:ext>
            </a:extLst>
          </p:cNvPr>
          <p:cNvSpPr txBox="1"/>
          <p:nvPr/>
        </p:nvSpPr>
        <p:spPr>
          <a:xfrm>
            <a:off x="2359472" y="4726906"/>
            <a:ext cx="532442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100" dirty="0"/>
              <a:t>El estudio espera visibilizar los factores que limitan o facilitan la respuesta al COVID-19 para diversos actores claves del sistema de salud. Así mismo, se identificarán y visibilizarán experiencias locales positivas o innovadoras que puedan ser replicables y escalables en el país. A partir de los resultados obtenidos se generarán insumos </a:t>
            </a:r>
            <a:r>
              <a:rPr lang="x-none" sz="1100" dirty="0"/>
              <a:t>de utilidad para </a:t>
            </a:r>
            <a:r>
              <a:rPr lang="es-ES_tradnl" sz="1100" dirty="0"/>
              <a:t>la generación de recomendaciones relevantes para planificadores, prestadores de servicios de salud y tomadores de decisiones en salud pública. Esto contribuirá a mejorar la capacidad del sistema de salud </a:t>
            </a:r>
            <a:endParaRPr lang="en-GB" sz="1100" dirty="0"/>
          </a:p>
        </p:txBody>
      </p:sp>
      <p:sp>
        <p:nvSpPr>
          <p:cNvPr id="34" name="CuadroTexto 65">
            <a:extLst>
              <a:ext uri="{FF2B5EF4-FFF2-40B4-BE49-F238E27FC236}">
                <a16:creationId xmlns:a16="http://schemas.microsoft.com/office/drawing/2014/main" id="{7F311C5E-E1B0-6340-9425-687E61B04EEF}"/>
              </a:ext>
            </a:extLst>
          </p:cNvPr>
          <p:cNvSpPr txBox="1"/>
          <p:nvPr/>
        </p:nvSpPr>
        <p:spPr>
          <a:xfrm>
            <a:off x="4595164" y="4706746"/>
            <a:ext cx="2901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5" name="CuadroTexto 66">
            <a:extLst>
              <a:ext uri="{FF2B5EF4-FFF2-40B4-BE49-F238E27FC236}">
                <a16:creationId xmlns:a16="http://schemas.microsoft.com/office/drawing/2014/main" id="{2091B43C-2EC2-2D49-8377-9DC9F7B04522}"/>
              </a:ext>
            </a:extLst>
          </p:cNvPr>
          <p:cNvSpPr txBox="1"/>
          <p:nvPr/>
        </p:nvSpPr>
        <p:spPr>
          <a:xfrm>
            <a:off x="3484411" y="3344687"/>
            <a:ext cx="1544947" cy="954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100" dirty="0"/>
              <a:t>Salud Pública </a:t>
            </a:r>
          </a:p>
          <a:p>
            <a:r>
              <a:rPr lang="es-CO" sz="1100" dirty="0"/>
              <a:t>relacionada con  la intervención  </a:t>
            </a:r>
          </a:p>
          <a:p>
            <a:r>
              <a:rPr lang="es-CO" sz="1100" dirty="0"/>
              <a:t>frente a riesgos epidemiológicos. </a:t>
            </a:r>
          </a:p>
        </p:txBody>
      </p:sp>
      <p:sp>
        <p:nvSpPr>
          <p:cNvPr id="36" name="CuadroTexto 67">
            <a:extLst>
              <a:ext uri="{FF2B5EF4-FFF2-40B4-BE49-F238E27FC236}">
                <a16:creationId xmlns:a16="http://schemas.microsoft.com/office/drawing/2014/main" id="{03EDEAFD-1DEE-F348-8692-CF3D433E6D91}"/>
              </a:ext>
            </a:extLst>
          </p:cNvPr>
          <p:cNvSpPr txBox="1"/>
          <p:nvPr/>
        </p:nvSpPr>
        <p:spPr>
          <a:xfrm>
            <a:off x="8767634" y="3363846"/>
            <a:ext cx="175643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b="1" dirty="0"/>
              <a:t>               8 meses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100" dirty="0"/>
          </a:p>
        </p:txBody>
      </p:sp>
      <p:sp>
        <p:nvSpPr>
          <p:cNvPr id="37" name="CuadroTexto 68">
            <a:extLst>
              <a:ext uri="{FF2B5EF4-FFF2-40B4-BE49-F238E27FC236}">
                <a16:creationId xmlns:a16="http://schemas.microsoft.com/office/drawing/2014/main" id="{1EA18481-666C-2D45-BFF4-B3064222CA35}"/>
              </a:ext>
            </a:extLst>
          </p:cNvPr>
          <p:cNvSpPr txBox="1"/>
          <p:nvPr/>
        </p:nvSpPr>
        <p:spPr>
          <a:xfrm>
            <a:off x="9904122" y="3534609"/>
            <a:ext cx="11890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DBC220C-5D91-9F4E-B375-CE154A94D148}"/>
              </a:ext>
            </a:extLst>
          </p:cNvPr>
          <p:cNvSpPr txBox="1"/>
          <p:nvPr/>
        </p:nvSpPr>
        <p:spPr>
          <a:xfrm>
            <a:off x="6744718" y="1676528"/>
            <a:ext cx="44407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100" dirty="0"/>
              <a:t>El estudio hace uso del concepto de </a:t>
            </a:r>
            <a:r>
              <a:rPr lang="es-ES_tradnl" sz="1100" i="1" dirty="0"/>
              <a:t>cambio sistémico significativo</a:t>
            </a:r>
            <a:r>
              <a:rPr lang="es-ES_tradnl" sz="1100" dirty="0"/>
              <a:t>, el cual alude a la acción coordinada por parte de diversos actores y organizaciones para así mejorar la prestación de un servicio de salud. El proyecto busca comprender la manera cómo los procesos profesionales, organizacionales y regulatorios al interior del sistema de salud influyen en la respuesta al COVID-19. </a:t>
            </a:r>
            <a:endParaRPr lang="en-GB" sz="1100" dirty="0"/>
          </a:p>
          <a:p>
            <a:endParaRPr lang="x-none" dirty="0"/>
          </a:p>
        </p:txBody>
      </p:sp>
      <p:pic>
        <p:nvPicPr>
          <p:cNvPr id="39" name="Picture 38" descr="A person wearing glasses and smiling at the camera&#10;&#10;Description automatically generated">
            <a:extLst>
              <a:ext uri="{FF2B5EF4-FFF2-40B4-BE49-F238E27FC236}">
                <a16:creationId xmlns:a16="http://schemas.microsoft.com/office/drawing/2014/main" id="{D2AE5F4E-D487-3A49-BF23-56AC331A71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3147" y="2994228"/>
            <a:ext cx="1783556" cy="1655779"/>
          </a:xfrm>
          <a:prstGeom prst="rect">
            <a:avLst/>
          </a:prstGeom>
        </p:spPr>
      </p:pic>
      <p:sp>
        <p:nvSpPr>
          <p:cNvPr id="40" name="CuadroTexto 68">
            <a:extLst>
              <a:ext uri="{FF2B5EF4-FFF2-40B4-BE49-F238E27FC236}">
                <a16:creationId xmlns:a16="http://schemas.microsoft.com/office/drawing/2014/main" id="{A903084D-89B0-EF4F-819B-9B9BCD70B25F}"/>
              </a:ext>
            </a:extLst>
          </p:cNvPr>
          <p:cNvSpPr txBox="1"/>
          <p:nvPr/>
        </p:nvSpPr>
        <p:spPr>
          <a:xfrm>
            <a:off x="136375" y="5149230"/>
            <a:ext cx="2057100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b="1" dirty="0"/>
              <a:t>GRUPO DE INVESTIGACIÓN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2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/>
              <a:t>Natalia Niño, PhD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/>
              <a:t>Ana María Ulloa, PhD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/>
              <a:t>Carolina Segura, MD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/>
              <a:t>Vivian Valencia, MA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/>
              <a:t>Natalia Botero, MD</a:t>
            </a:r>
          </a:p>
        </p:txBody>
      </p:sp>
      <p:sp>
        <p:nvSpPr>
          <p:cNvPr id="42" name="CuadroTexto 6">
            <a:extLst>
              <a:ext uri="{FF2B5EF4-FFF2-40B4-BE49-F238E27FC236}">
                <a16:creationId xmlns:a16="http://schemas.microsoft.com/office/drawing/2014/main" id="{2138B886-9512-9C40-BA08-805A545A3863}"/>
              </a:ext>
            </a:extLst>
          </p:cNvPr>
          <p:cNvSpPr txBox="1"/>
          <p:nvPr/>
        </p:nvSpPr>
        <p:spPr>
          <a:xfrm>
            <a:off x="-161280" y="4618372"/>
            <a:ext cx="26085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dirty="0">
                <a:cs typeface="Arial" panose="020B0604020202020204" pitchFamily="34" charset="0"/>
              </a:rPr>
              <a:t>Dr Simon Turner, </a:t>
            </a:r>
          </a:p>
          <a:p>
            <a:pPr algn="ctr"/>
            <a:r>
              <a:rPr lang="es-CO" sz="1400" b="1" dirty="0">
                <a:cs typeface="Arial" panose="020B0604020202020204" pitchFamily="34" charset="0"/>
              </a:rPr>
              <a:t>Investigador principal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1B07879-C194-A044-9F26-D52AAAF9122F}"/>
              </a:ext>
            </a:extLst>
          </p:cNvPr>
          <p:cNvSpPr txBox="1"/>
          <p:nvPr/>
        </p:nvSpPr>
        <p:spPr>
          <a:xfrm>
            <a:off x="-200722" y="420401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x-none" dirty="0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6591C749-4BF8-CD4F-A20E-A28438C98D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7041" y="1617932"/>
            <a:ext cx="2320036" cy="1232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097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287</Words>
  <Application>Microsoft Office PowerPoint</Application>
  <PresentationFormat>Panorámica</PresentationFormat>
  <Paragraphs>28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NIÑO Natalia</dc:creator>
  <cp:lastModifiedBy>Jeronimo</cp:lastModifiedBy>
  <cp:revision>19</cp:revision>
  <dcterms:created xsi:type="dcterms:W3CDTF">2020-06-18T22:34:18Z</dcterms:created>
  <dcterms:modified xsi:type="dcterms:W3CDTF">2020-06-19T17:52:50Z</dcterms:modified>
</cp:coreProperties>
</file>