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715"/>
  </p:normalViewPr>
  <p:slideViewPr>
    <p:cSldViewPr snapToGrid="0" snapToObjects="1">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jp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stretch>
            <a:fillRect/>
          </a:stretch>
        </p:blipFill>
        <p:spPr>
          <a:xfrm>
            <a:off x="0" y="0"/>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5900968" y="360203"/>
            <a:ext cx="4179293" cy="1200329"/>
          </a:xfrm>
          <a:prstGeom prst="rect">
            <a:avLst/>
          </a:prstGeom>
          <a:noFill/>
        </p:spPr>
        <p:txBody>
          <a:bodyPr wrap="square" rtlCol="0">
            <a:spAutoFit/>
          </a:bodyPr>
          <a:lstStyle/>
          <a:p>
            <a:pPr algn="ctr"/>
            <a:r>
              <a:rPr lang="es-ES_tradnl" sz="1200" b="1" dirty="0">
                <a:latin typeface="Arial" panose="020B0604020202020204" pitchFamily="34" charset="0"/>
                <a:cs typeface="Arial" panose="020B0604020202020204" pitchFamily="34" charset="0"/>
              </a:rPr>
              <a:t>Identificación de variantes en el genoma viral de SARS-CoV-2 por medio de secuenciación masiva en paralelo y su correlación con desenlaces clínicos de COVID-19: Vigilancia epidemiológica del comportamiento genómico y clínico en los epicentros de la pandemia en Colombia </a:t>
            </a:r>
            <a:endParaRPr lang="es-CO" sz="1200" b="1" dirty="0">
              <a:latin typeface="Arial" panose="020B0604020202020204" pitchFamily="34" charset="0"/>
              <a:cs typeface="Arial" panose="020B0604020202020204" pitchFamily="34" charset="0"/>
            </a:endParaRPr>
          </a:p>
        </p:txBody>
      </p: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6255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3523674"/>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3470665"/>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199282" y="3590617"/>
            <a:ext cx="394904" cy="39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3462900"/>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3169364" y="3207731"/>
            <a:ext cx="802433" cy="307777"/>
          </a:xfrm>
          <a:prstGeom prst="rect">
            <a:avLst/>
          </a:prstGeom>
          <a:noFill/>
        </p:spPr>
        <p:txBody>
          <a:bodyPr wrap="square" rtlCol="0">
            <a:spAutoFit/>
          </a:bodyPr>
          <a:lstStyle/>
          <a:p>
            <a:pPr algn="ctr" fontAlgn="auto">
              <a:spcBef>
                <a:spcPts val="0"/>
              </a:spcBef>
              <a:spcAft>
                <a:spcPts val="0"/>
              </a:spcAft>
              <a:defRPr/>
            </a:pPr>
            <a:r>
              <a:rPr lang="es-ES" sz="1400" b="1" dirty="0">
                <a:solidFill>
                  <a:srgbClr val="021C8A"/>
                </a:solidFill>
                <a:latin typeface="Arial" panose="020B0604020202020204" pitchFamily="34" charset="0"/>
              </a:rPr>
              <a:t>LÍNEA</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61187" y="3194006"/>
            <a:ext cx="802433" cy="307777"/>
          </a:xfrm>
          <a:prstGeom prst="rect">
            <a:avLst/>
          </a:prstGeom>
          <a:noFill/>
        </p:spPr>
        <p:txBody>
          <a:bodyPr wrap="square" rtlCol="0">
            <a:spAutoFit/>
          </a:bodyPr>
          <a:lstStyle/>
          <a:p>
            <a:pPr algn="just" fontAlgn="auto">
              <a:spcBef>
                <a:spcPts val="0"/>
              </a:spcBef>
              <a:spcAft>
                <a:spcPts val="0"/>
              </a:spcAft>
              <a:defRPr/>
            </a:pPr>
            <a:r>
              <a:rPr lang="es-ES" sz="1400" b="1"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290913" y="3204091"/>
            <a:ext cx="1872842" cy="276999"/>
          </a:xfrm>
          <a:prstGeom prst="rect">
            <a:avLst/>
          </a:prstGeom>
          <a:noFill/>
        </p:spPr>
        <p:txBody>
          <a:bodyPr wrap="square" rtlCol="0">
            <a:spAutoFit/>
          </a:bodyPr>
          <a:lstStyle/>
          <a:p>
            <a:pPr algn="just" fontAlgn="auto">
              <a:spcBef>
                <a:spcPts val="0"/>
              </a:spcBef>
              <a:spcAft>
                <a:spcPts val="0"/>
              </a:spcAft>
              <a:defRPr/>
            </a:pPr>
            <a:r>
              <a:rPr lang="es-ES" sz="1200" b="1"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425077" y="3195593"/>
            <a:ext cx="1453821" cy="276999"/>
          </a:xfrm>
          <a:prstGeom prst="rect">
            <a:avLst/>
          </a:prstGeom>
          <a:noFill/>
        </p:spPr>
        <p:txBody>
          <a:bodyPr wrap="square" rtlCol="0">
            <a:spAutoFit/>
          </a:bodyPr>
          <a:lstStyle/>
          <a:p>
            <a:pPr algn="ctr" fontAlgn="auto">
              <a:spcBef>
                <a:spcPts val="0"/>
              </a:spcBef>
              <a:spcAft>
                <a:spcPts val="0"/>
              </a:spcAft>
              <a:defRPr/>
            </a:pPr>
            <a:r>
              <a:rPr lang="es-ES" sz="1100" b="1" dirty="0">
                <a:solidFill>
                  <a:srgbClr val="021C8A"/>
                </a:solidFill>
                <a:latin typeface="Arial" panose="020B0604020202020204" pitchFamily="34" charset="0"/>
              </a:rPr>
              <a:t> </a:t>
            </a:r>
            <a:r>
              <a:rPr lang="es-ES" sz="1200" b="1" dirty="0">
                <a:solidFill>
                  <a:srgbClr val="021C8A"/>
                </a:solidFill>
                <a:latin typeface="Arial" panose="020B0604020202020204" pitchFamily="34" charset="0"/>
              </a:rPr>
              <a:t>ALIADOS</a:t>
            </a:r>
            <a:endParaRPr lang="es-ES" sz="1100" b="1" dirty="0">
              <a:solidFill>
                <a:srgbClr val="021C8A"/>
              </a:solidFill>
              <a:latin typeface="Arial" panose="020B0604020202020204" pitchFamily="34" charset="0"/>
            </a:endParaRP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207185" y="3577479"/>
            <a:ext cx="1643543" cy="338554"/>
          </a:xfrm>
          <a:prstGeom prst="rect">
            <a:avLst/>
          </a:prstGeom>
          <a:noFill/>
        </p:spPr>
        <p:txBody>
          <a:bodyPr wrap="square" rtlCol="0">
            <a:spAutoFit/>
          </a:bodyPr>
          <a:lstStyle/>
          <a:p>
            <a:r>
              <a:rPr lang="es-CO" sz="1600" b="1" dirty="0">
                <a:latin typeface="Arial" panose="020B0604020202020204" pitchFamily="34" charset="0"/>
                <a:cs typeface="Arial" panose="020B0604020202020204" pitchFamily="34" charset="0"/>
              </a:rPr>
              <a:t>$1.876.051.758</a:t>
            </a:r>
          </a:p>
        </p:txBody>
      </p:sp>
      <p:sp>
        <p:nvSpPr>
          <p:cNvPr id="45" name="CuadroTexto 44">
            <a:extLst>
              <a:ext uri="{FF2B5EF4-FFF2-40B4-BE49-F238E27FC236}">
                <a16:creationId xmlns:a16="http://schemas.microsoft.com/office/drawing/2014/main" id="{6F151DC5-A2DA-4C42-9234-08F667093614}"/>
              </a:ext>
            </a:extLst>
          </p:cNvPr>
          <p:cNvSpPr txBox="1"/>
          <p:nvPr/>
        </p:nvSpPr>
        <p:spPr>
          <a:xfrm>
            <a:off x="5258454" y="3874682"/>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a:t>
            </a:r>
          </a:p>
        </p:txBody>
      </p:sp>
      <p:sp>
        <p:nvSpPr>
          <p:cNvPr id="46" name="CuadroTexto 45">
            <a:extLst>
              <a:ext uri="{FF2B5EF4-FFF2-40B4-BE49-F238E27FC236}">
                <a16:creationId xmlns:a16="http://schemas.microsoft.com/office/drawing/2014/main" id="{29A404AC-A829-C140-8F4C-F7523414CE3C}"/>
              </a:ext>
            </a:extLst>
          </p:cNvPr>
          <p:cNvSpPr txBox="1"/>
          <p:nvPr/>
        </p:nvSpPr>
        <p:spPr>
          <a:xfrm>
            <a:off x="5258454" y="4037840"/>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MILLONES</a:t>
            </a:r>
          </a:p>
        </p:txBody>
      </p:sp>
      <p:sp>
        <p:nvSpPr>
          <p:cNvPr id="50" name="Rectángulo 49">
            <a:extLst>
              <a:ext uri="{FF2B5EF4-FFF2-40B4-BE49-F238E27FC236}">
                <a16:creationId xmlns:a16="http://schemas.microsoft.com/office/drawing/2014/main" id="{A8978F0A-CC10-7C4D-A41A-A01E3ABC4EDF}"/>
              </a:ext>
            </a:extLst>
          </p:cNvPr>
          <p:cNvSpPr/>
          <p:nvPr/>
        </p:nvSpPr>
        <p:spPr>
          <a:xfrm>
            <a:off x="2361000" y="1782663"/>
            <a:ext cx="9001753"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s-CO" sz="1000" dirty="0">
              <a:solidFill>
                <a:schemeClr val="bg1">
                  <a:lumMod val="50000"/>
                </a:schemeClr>
              </a:solidFill>
              <a:latin typeface="Arial" panose="020B0604020202020204" pitchFamily="34" charset="0"/>
            </a:endParaRPr>
          </a:p>
        </p:txBody>
      </p:sp>
      <p:sp>
        <p:nvSpPr>
          <p:cNvPr id="47" name="CuadroTexto 46">
            <a:extLst>
              <a:ext uri="{FF2B5EF4-FFF2-40B4-BE49-F238E27FC236}">
                <a16:creationId xmlns:a16="http://schemas.microsoft.com/office/drawing/2014/main" id="{B4C540E1-DAD5-E747-81B2-7543F0EE589F}"/>
              </a:ext>
            </a:extLst>
          </p:cNvPr>
          <p:cNvSpPr txBox="1"/>
          <p:nvPr/>
        </p:nvSpPr>
        <p:spPr>
          <a:xfrm>
            <a:off x="4453841" y="4568219"/>
            <a:ext cx="1460980" cy="261610"/>
          </a:xfrm>
          <a:prstGeom prst="rect">
            <a:avLst/>
          </a:prstGeom>
          <a:noFill/>
        </p:spPr>
        <p:txBody>
          <a:bodyPr wrap="square" rtlCol="0">
            <a:spAutoFit/>
          </a:bodyPr>
          <a:lstStyle/>
          <a:p>
            <a:pPr algn="just" fontAlgn="auto">
              <a:spcBef>
                <a:spcPts val="0"/>
              </a:spcBef>
              <a:spcAft>
                <a:spcPts val="0"/>
              </a:spcAft>
              <a:defRPr/>
            </a:pPr>
            <a:r>
              <a:rPr lang="es-ES" sz="1100" b="1" dirty="0">
                <a:solidFill>
                  <a:srgbClr val="021C8A"/>
                </a:solidFill>
                <a:latin typeface="Arial" panose="020B0604020202020204" pitchFamily="34" charset="0"/>
              </a:rPr>
              <a:t>IMPACTO</a:t>
            </a:r>
            <a:r>
              <a:rPr lang="es-ES" sz="1000" b="1" dirty="0">
                <a:solidFill>
                  <a:srgbClr val="021C8A"/>
                </a:solidFill>
                <a:latin typeface="Arial" panose="020B0604020202020204" pitchFamily="34" charset="0"/>
              </a:rPr>
              <a:t> </a:t>
            </a:r>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713216" y="1916505"/>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3C884FBC-F17C-5E4D-8073-07791C08657D}"/>
              </a:ext>
            </a:extLst>
          </p:cNvPr>
          <p:cNvSpPr txBox="1"/>
          <p:nvPr/>
        </p:nvSpPr>
        <p:spPr>
          <a:xfrm>
            <a:off x="899523"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1</a:t>
            </a:r>
          </a:p>
        </p:txBody>
      </p:sp>
      <p:sp>
        <p:nvSpPr>
          <p:cNvPr id="62" name="CuadroTexto 61">
            <a:extLst>
              <a:ext uri="{FF2B5EF4-FFF2-40B4-BE49-F238E27FC236}">
                <a16:creationId xmlns:a16="http://schemas.microsoft.com/office/drawing/2014/main" id="{7CAA71C7-E62A-7546-AA79-7BA68B2BB8C2}"/>
              </a:ext>
            </a:extLst>
          </p:cNvPr>
          <p:cNvSpPr txBox="1"/>
          <p:nvPr/>
        </p:nvSpPr>
        <p:spPr>
          <a:xfrm>
            <a:off x="3074466"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2</a:t>
            </a:r>
          </a:p>
        </p:txBody>
      </p:sp>
      <p:sp>
        <p:nvSpPr>
          <p:cNvPr id="64" name="CuadroTexto 63">
            <a:extLst>
              <a:ext uri="{FF2B5EF4-FFF2-40B4-BE49-F238E27FC236}">
                <a16:creationId xmlns:a16="http://schemas.microsoft.com/office/drawing/2014/main" id="{2CB2FB20-EF5E-7E48-A5EF-9FD5B71FFECA}"/>
              </a:ext>
            </a:extLst>
          </p:cNvPr>
          <p:cNvSpPr txBox="1"/>
          <p:nvPr/>
        </p:nvSpPr>
        <p:spPr>
          <a:xfrm>
            <a:off x="2550905" y="1862925"/>
            <a:ext cx="4026368" cy="1223412"/>
          </a:xfrm>
          <a:prstGeom prst="rect">
            <a:avLst/>
          </a:prstGeom>
          <a:noFill/>
        </p:spPr>
        <p:txBody>
          <a:bodyPr wrap="square" rtlCol="0">
            <a:spAutoFit/>
          </a:bodyPr>
          <a:lstStyle/>
          <a:p>
            <a:pPr algn="ctr">
              <a:defRPr/>
            </a:pPr>
            <a:r>
              <a:rPr lang="es-CO" sz="1050" dirty="0">
                <a:solidFill>
                  <a:schemeClr val="bg1">
                    <a:lumMod val="50000"/>
                  </a:schemeClr>
                </a:solidFill>
                <a:latin typeface="Arial" panose="020B0604020202020204" pitchFamily="34" charset="0"/>
              </a:rPr>
              <a:t>Este proyecto pretende identificar variaciones genéticas del SARS-CoV-2 que expliquen las diferencias en el curso clínico del COVID-19 en la población colombiana con respecto a otras poblaciones, a través de la secuenciaciación del genoma del virus en 1.000 pacientes afectados por la enfermedad, provenientes de las ciudades de Cali y Bogotá, epicentros de la pandemia en Colombia. </a:t>
            </a:r>
          </a:p>
        </p:txBody>
      </p:sp>
      <p:sp>
        <p:nvSpPr>
          <p:cNvPr id="66" name="CuadroTexto 65">
            <a:extLst>
              <a:ext uri="{FF2B5EF4-FFF2-40B4-BE49-F238E27FC236}">
                <a16:creationId xmlns:a16="http://schemas.microsoft.com/office/drawing/2014/main" id="{6C1AD564-6807-014E-9E74-4F6EC45F9BD2}"/>
              </a:ext>
            </a:extLst>
          </p:cNvPr>
          <p:cNvSpPr txBox="1"/>
          <p:nvPr/>
        </p:nvSpPr>
        <p:spPr>
          <a:xfrm>
            <a:off x="4449789" y="4777148"/>
            <a:ext cx="3830133" cy="1061829"/>
          </a:xfrm>
          <a:prstGeom prst="rect">
            <a:avLst/>
          </a:prstGeom>
          <a:noFill/>
        </p:spPr>
        <p:txBody>
          <a:bodyPr wrap="square" rtlCol="0">
            <a:spAutoFit/>
          </a:bodyPr>
          <a:lstStyle/>
          <a:p>
            <a:r>
              <a:rPr lang="es-CO" sz="1050" dirty="0">
                <a:solidFill>
                  <a:schemeClr val="bg1">
                    <a:lumMod val="50000"/>
                  </a:schemeClr>
                </a:solidFill>
                <a:latin typeface="Arial" panose="020B0604020202020204" pitchFamily="34" charset="0"/>
              </a:rPr>
              <a:t>El conocimiento del genoma de SARS-CoV-2 en Colombia, proverá información útil sobre la propagación, distribución y escala de la pandemia en el país. Por otro lado, será de gran importancia para el desarrollo de tratamientos, así como para establecer el potencial beneficio en nuestra población de futuras vacunas. </a:t>
            </a:r>
            <a:endParaRPr lang="es-ES" sz="1000" dirty="0">
              <a:solidFill>
                <a:schemeClr val="bg1">
                  <a:lumMod val="50000"/>
                </a:schemeClr>
              </a:solidFill>
              <a:latin typeface="Arial" panose="020B0604020202020204" pitchFamily="34" charset="0"/>
            </a:endParaRPr>
          </a:p>
        </p:txBody>
      </p:sp>
      <p:sp>
        <p:nvSpPr>
          <p:cNvPr id="67" name="CuadroTexto 66">
            <a:extLst>
              <a:ext uri="{FF2B5EF4-FFF2-40B4-BE49-F238E27FC236}">
                <a16:creationId xmlns:a16="http://schemas.microsoft.com/office/drawing/2014/main" id="{61348897-3D94-C24D-8659-E99290FFAEC2}"/>
              </a:ext>
            </a:extLst>
          </p:cNvPr>
          <p:cNvSpPr txBox="1"/>
          <p:nvPr/>
        </p:nvSpPr>
        <p:spPr>
          <a:xfrm>
            <a:off x="3006873" y="3468350"/>
            <a:ext cx="1384135" cy="861774"/>
          </a:xfrm>
          <a:prstGeom prst="rect">
            <a:avLst/>
          </a:prstGeom>
          <a:noFill/>
        </p:spPr>
        <p:txBody>
          <a:bodyPr wrap="square" rtlCol="0">
            <a:spAutoFit/>
          </a:bodyPr>
          <a:lstStyle/>
          <a:p>
            <a:pPr algn="ctr">
              <a:defRPr/>
            </a:pPr>
            <a:r>
              <a:rPr lang="es-CO" sz="1000" b="1" dirty="0">
                <a:solidFill>
                  <a:schemeClr val="bg1">
                    <a:lumMod val="50000"/>
                  </a:schemeClr>
                </a:solidFill>
                <a:latin typeface="Arial" panose="020B0604020202020204" pitchFamily="34" charset="0"/>
              </a:rPr>
              <a:t>Salud pública relacionada con la intervención frente a riesgos epidemiológicos </a:t>
            </a: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579811" y="3527258"/>
            <a:ext cx="1189042" cy="369332"/>
          </a:xfrm>
          <a:prstGeom prst="rect">
            <a:avLst/>
          </a:prstGeom>
          <a:noFill/>
        </p:spPr>
        <p:txBody>
          <a:bodyPr wrap="square" rtlCol="0">
            <a:spAutoFit/>
          </a:bodyPr>
          <a:lstStyle/>
          <a:p>
            <a:pPr fontAlgn="auto">
              <a:spcBef>
                <a:spcPts val="0"/>
              </a:spcBef>
              <a:spcAft>
                <a:spcPts val="0"/>
              </a:spcAft>
              <a:defRPr/>
            </a:pPr>
            <a:r>
              <a:rPr lang="es-ES" b="1" dirty="0">
                <a:solidFill>
                  <a:schemeClr val="bg1">
                    <a:lumMod val="50000"/>
                  </a:schemeClr>
                </a:solidFill>
                <a:latin typeface="Arial" panose="020B0604020202020204" pitchFamily="34" charset="0"/>
              </a:rPr>
              <a:t>9 meses </a:t>
            </a:r>
          </a:p>
        </p:txBody>
      </p:sp>
      <p:cxnSp>
        <p:nvCxnSpPr>
          <p:cNvPr id="38" name="Conector recto 37">
            <a:extLst>
              <a:ext uri="{FF2B5EF4-FFF2-40B4-BE49-F238E27FC236}">
                <a16:creationId xmlns:a16="http://schemas.microsoft.com/office/drawing/2014/main" id="{AC4548DB-7B88-574E-9F5F-9D9C905DB07B}"/>
              </a:ext>
            </a:extLst>
          </p:cNvPr>
          <p:cNvCxnSpPr>
            <a:cxnSpLocks/>
          </p:cNvCxnSpPr>
          <p:nvPr/>
        </p:nvCxnSpPr>
        <p:spPr>
          <a:xfrm>
            <a:off x="10080261" y="539350"/>
            <a:ext cx="0"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a:extLst>
              <a:ext uri="{FF2B5EF4-FFF2-40B4-BE49-F238E27FC236}">
                <a16:creationId xmlns:a16="http://schemas.microsoft.com/office/drawing/2014/main" id="{32F290AA-11DC-2D45-9814-A11F18E1F538}"/>
              </a:ext>
            </a:extLst>
          </p:cNvPr>
          <p:cNvSpPr/>
          <p:nvPr/>
        </p:nvSpPr>
        <p:spPr>
          <a:xfrm>
            <a:off x="6787605" y="1806724"/>
            <a:ext cx="4493711" cy="1384995"/>
          </a:xfrm>
          <a:prstGeom prst="rect">
            <a:avLst/>
          </a:prstGeom>
        </p:spPr>
        <p:txBody>
          <a:bodyPr wrap="square">
            <a:spAutoFit/>
          </a:bodyPr>
          <a:lstStyle/>
          <a:p>
            <a:pPr algn="ctr">
              <a:defRPr/>
            </a:pPr>
            <a:r>
              <a:rPr lang="es-CO" sz="1050" dirty="0">
                <a:solidFill>
                  <a:schemeClr val="bg1">
                    <a:lumMod val="50000"/>
                  </a:schemeClr>
                </a:solidFill>
                <a:latin typeface="Arial" panose="020B0604020202020204" pitchFamily="34" charset="0"/>
              </a:rPr>
              <a:t>Adicionalmente, mediante una correlación de las variantes genómicas del SARS-CoV-2 y la severidad de las manifestaciones clínicas, la fatalidad, la re-infección o persistencia viral, y la afectación por grupos etarios, se pretende caracterizar epidemiológicamente el comportamiento viral, explorar si existe relación entre su genoma y las características de la población, su adaptación en la evolución clínica de la pandemia y potencialmente prever la conducta del COVID-19 en nuestra población. </a:t>
            </a:r>
          </a:p>
        </p:txBody>
      </p:sp>
      <p:pic>
        <p:nvPicPr>
          <p:cNvPr id="4" name="Imagen 3">
            <a:extLst>
              <a:ext uri="{FF2B5EF4-FFF2-40B4-BE49-F238E27FC236}">
                <a16:creationId xmlns:a16="http://schemas.microsoft.com/office/drawing/2014/main" id="{AC7F0B5A-C296-CC48-B67A-DBAB988C8792}"/>
              </a:ext>
            </a:extLst>
          </p:cNvPr>
          <p:cNvPicPr>
            <a:picLocks noChangeAspect="1"/>
          </p:cNvPicPr>
          <p:nvPr/>
        </p:nvPicPr>
        <p:blipFill>
          <a:blip r:embed="rId7"/>
          <a:stretch>
            <a:fillRect/>
          </a:stretch>
        </p:blipFill>
        <p:spPr>
          <a:xfrm>
            <a:off x="9633825" y="3594137"/>
            <a:ext cx="686688" cy="534766"/>
          </a:xfrm>
          <a:prstGeom prst="rect">
            <a:avLst/>
          </a:prstGeom>
        </p:spPr>
      </p:pic>
      <p:pic>
        <p:nvPicPr>
          <p:cNvPr id="10" name="Imagen 9">
            <a:extLst>
              <a:ext uri="{FF2B5EF4-FFF2-40B4-BE49-F238E27FC236}">
                <a16:creationId xmlns:a16="http://schemas.microsoft.com/office/drawing/2014/main" id="{C7595118-4D92-154D-B2FD-E9207CB39C84}"/>
              </a:ext>
            </a:extLst>
          </p:cNvPr>
          <p:cNvPicPr>
            <a:picLocks noChangeAspect="1"/>
          </p:cNvPicPr>
          <p:nvPr/>
        </p:nvPicPr>
        <p:blipFill>
          <a:blip r:embed="rId8"/>
          <a:stretch>
            <a:fillRect/>
          </a:stretch>
        </p:blipFill>
        <p:spPr>
          <a:xfrm>
            <a:off x="10291143" y="247391"/>
            <a:ext cx="1394409" cy="1394409"/>
          </a:xfrm>
          <a:prstGeom prst="rect">
            <a:avLst/>
          </a:prstGeom>
        </p:spPr>
      </p:pic>
      <p:pic>
        <p:nvPicPr>
          <p:cNvPr id="13" name="Imagen 12">
            <a:extLst>
              <a:ext uri="{FF2B5EF4-FFF2-40B4-BE49-F238E27FC236}">
                <a16:creationId xmlns:a16="http://schemas.microsoft.com/office/drawing/2014/main" id="{9FE322D8-EAD1-0B47-9BBD-F0B906909AAB}"/>
              </a:ext>
            </a:extLst>
          </p:cNvPr>
          <p:cNvPicPr>
            <a:picLocks noChangeAspect="1"/>
          </p:cNvPicPr>
          <p:nvPr/>
        </p:nvPicPr>
        <p:blipFill>
          <a:blip r:embed="rId9"/>
          <a:stretch>
            <a:fillRect/>
          </a:stretch>
        </p:blipFill>
        <p:spPr>
          <a:xfrm>
            <a:off x="10372960" y="3521566"/>
            <a:ext cx="779342" cy="376401"/>
          </a:xfrm>
          <a:prstGeom prst="rect">
            <a:avLst/>
          </a:prstGeom>
        </p:spPr>
      </p:pic>
      <p:pic>
        <p:nvPicPr>
          <p:cNvPr id="16" name="Imagen 15">
            <a:extLst>
              <a:ext uri="{FF2B5EF4-FFF2-40B4-BE49-F238E27FC236}">
                <a16:creationId xmlns:a16="http://schemas.microsoft.com/office/drawing/2014/main" id="{67C32BC8-4958-9A43-9CFD-9914A5319D19}"/>
              </a:ext>
            </a:extLst>
          </p:cNvPr>
          <p:cNvPicPr>
            <a:picLocks noChangeAspect="1"/>
          </p:cNvPicPr>
          <p:nvPr/>
        </p:nvPicPr>
        <p:blipFill>
          <a:blip r:embed="rId10"/>
          <a:stretch>
            <a:fillRect/>
          </a:stretch>
        </p:blipFill>
        <p:spPr>
          <a:xfrm>
            <a:off x="10391335" y="3879221"/>
            <a:ext cx="597013" cy="597013"/>
          </a:xfrm>
          <a:prstGeom prst="rect">
            <a:avLst/>
          </a:prstGeom>
        </p:spPr>
      </p:pic>
      <p:pic>
        <p:nvPicPr>
          <p:cNvPr id="21" name="Imagen 20">
            <a:extLst>
              <a:ext uri="{FF2B5EF4-FFF2-40B4-BE49-F238E27FC236}">
                <a16:creationId xmlns:a16="http://schemas.microsoft.com/office/drawing/2014/main" id="{3A5D460E-7DCD-2C4E-9688-B160BF6EC49F}"/>
              </a:ext>
            </a:extLst>
          </p:cNvPr>
          <p:cNvPicPr>
            <a:picLocks noChangeAspect="1"/>
          </p:cNvPicPr>
          <p:nvPr/>
        </p:nvPicPr>
        <p:blipFill>
          <a:blip r:embed="rId11"/>
          <a:stretch>
            <a:fillRect/>
          </a:stretch>
        </p:blipFill>
        <p:spPr>
          <a:xfrm>
            <a:off x="327334" y="4528833"/>
            <a:ext cx="2414491" cy="1609258"/>
          </a:xfrm>
          <a:prstGeom prst="rect">
            <a:avLst/>
          </a:prstGeom>
        </p:spPr>
      </p:pic>
      <p:pic>
        <p:nvPicPr>
          <p:cNvPr id="28" name="Imagen 27">
            <a:extLst>
              <a:ext uri="{FF2B5EF4-FFF2-40B4-BE49-F238E27FC236}">
                <a16:creationId xmlns:a16="http://schemas.microsoft.com/office/drawing/2014/main" id="{20C87B9D-BA78-B14C-9670-AB08B18F4C27}"/>
              </a:ext>
            </a:extLst>
          </p:cNvPr>
          <p:cNvPicPr>
            <a:picLocks noChangeAspect="1"/>
          </p:cNvPicPr>
          <p:nvPr/>
        </p:nvPicPr>
        <p:blipFill rotWithShape="1">
          <a:blip r:embed="rId12"/>
          <a:srcRect r="8834" b="7330"/>
          <a:stretch/>
        </p:blipFill>
        <p:spPr>
          <a:xfrm>
            <a:off x="2838477" y="4461020"/>
            <a:ext cx="1599508" cy="1735335"/>
          </a:xfrm>
          <a:prstGeom prst="rect">
            <a:avLst/>
          </a:prstGeom>
        </p:spPr>
      </p:pic>
      <p:pic>
        <p:nvPicPr>
          <p:cNvPr id="7" name="Imagen 6">
            <a:extLst>
              <a:ext uri="{FF2B5EF4-FFF2-40B4-BE49-F238E27FC236}">
                <a16:creationId xmlns:a16="http://schemas.microsoft.com/office/drawing/2014/main" id="{CE4DB511-9FBF-FD47-8998-EC7D265960BC}"/>
              </a:ext>
            </a:extLst>
          </p:cNvPr>
          <p:cNvPicPr>
            <a:picLocks noChangeAspect="1"/>
          </p:cNvPicPr>
          <p:nvPr/>
        </p:nvPicPr>
        <p:blipFill>
          <a:blip r:embed="rId13"/>
          <a:stretch>
            <a:fillRect/>
          </a:stretch>
        </p:blipFill>
        <p:spPr>
          <a:xfrm>
            <a:off x="325398" y="1876278"/>
            <a:ext cx="1922252" cy="2078495"/>
          </a:xfrm>
          <a:prstGeom prst="rect">
            <a:avLst/>
          </a:prstGeom>
        </p:spPr>
      </p:pic>
      <p:sp>
        <p:nvSpPr>
          <p:cNvPr id="8" name="CuadroTexto 7">
            <a:extLst>
              <a:ext uri="{FF2B5EF4-FFF2-40B4-BE49-F238E27FC236}">
                <a16:creationId xmlns:a16="http://schemas.microsoft.com/office/drawing/2014/main" id="{C3D41C2B-5356-F14D-8931-8C3D685A07D1}"/>
              </a:ext>
            </a:extLst>
          </p:cNvPr>
          <p:cNvSpPr txBox="1"/>
          <p:nvPr/>
        </p:nvSpPr>
        <p:spPr>
          <a:xfrm>
            <a:off x="408449" y="3994326"/>
            <a:ext cx="1864056" cy="400110"/>
          </a:xfrm>
          <a:prstGeom prst="rect">
            <a:avLst/>
          </a:prstGeom>
          <a:noFill/>
        </p:spPr>
        <p:txBody>
          <a:bodyPr wrap="square" rtlCol="0">
            <a:spAutoFit/>
          </a:bodyPr>
          <a:lstStyle/>
          <a:p>
            <a:r>
              <a:rPr lang="es-CO" sz="500" dirty="0">
                <a:solidFill>
                  <a:schemeClr val="bg1">
                    <a:lumMod val="50000"/>
                  </a:schemeClr>
                </a:solidFill>
                <a:latin typeface="Arial" panose="020B0604020202020204" pitchFamily="34" charset="0"/>
              </a:rPr>
              <a:t>Imagen tomada de: Shen Z, Xiao Y, Kang L, et al. Genomic diversity of SARS-CoV-2 in Coronavirus Disease 2019 patients [published online ahead of print, 2020 Mar 4]. Clin Infect Dis. 2020;ciaa203. doi:10.1093/cid/ciaa203</a:t>
            </a:r>
          </a:p>
        </p:txBody>
      </p:sp>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314</Words>
  <Application>Microsoft Office PowerPoint</Application>
  <PresentationFormat>Panorámica</PresentationFormat>
  <Paragraphs>18</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Jeronimo</cp:lastModifiedBy>
  <cp:revision>19</cp:revision>
  <dcterms:created xsi:type="dcterms:W3CDTF">2020-06-18T16:06:13Z</dcterms:created>
  <dcterms:modified xsi:type="dcterms:W3CDTF">2020-06-19T17:49:13Z</dcterms:modified>
</cp:coreProperties>
</file>