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1C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4"/>
    <p:restoredTop sz="94715"/>
  </p:normalViewPr>
  <p:slideViewPr>
    <p:cSldViewPr snapToGrid="0" snapToObjects="1">
      <p:cViewPr varScale="1">
        <p:scale>
          <a:sx n="68" d="100"/>
          <a:sy n="68" d="100"/>
        </p:scale>
        <p:origin x="79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095D51-5964-4544-9B2F-97E0ECC73BE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116B944A-3BBE-844D-8949-5257EB204B5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006CA77E-A006-A64F-A7C0-C414DAC42893}"/>
              </a:ext>
            </a:extLst>
          </p:cNvPr>
          <p:cNvSpPr>
            <a:spLocks noGrp="1"/>
          </p:cNvSpPr>
          <p:nvPr>
            <p:ph type="dt" sz="half" idx="10"/>
          </p:nvPr>
        </p:nvSpPr>
        <p:spPr/>
        <p:txBody>
          <a:bodyPr/>
          <a:lstStyle/>
          <a:p>
            <a:fld id="{7EE1DAED-726E-2F45-985D-A4497EBE1335}" type="datetimeFigureOut">
              <a:rPr lang="es-CO" smtClean="0"/>
              <a:t>19/06/2020</a:t>
            </a:fld>
            <a:endParaRPr lang="es-CO"/>
          </a:p>
        </p:txBody>
      </p:sp>
      <p:sp>
        <p:nvSpPr>
          <p:cNvPr id="5" name="Marcador de pie de página 4">
            <a:extLst>
              <a:ext uri="{FF2B5EF4-FFF2-40B4-BE49-F238E27FC236}">
                <a16:creationId xmlns:a16="http://schemas.microsoft.com/office/drawing/2014/main" id="{A6EA85B1-7911-994B-8381-358C67696F67}"/>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B02C01D-A35E-CB46-9188-0D9ECB249752}"/>
              </a:ext>
            </a:extLst>
          </p:cNvPr>
          <p:cNvSpPr>
            <a:spLocks noGrp="1"/>
          </p:cNvSpPr>
          <p:nvPr>
            <p:ph type="sldNum" sz="quarter" idx="12"/>
          </p:nvPr>
        </p:nvSpPr>
        <p:spPr/>
        <p:txBody>
          <a:bodyPr/>
          <a:lstStyle/>
          <a:p>
            <a:fld id="{EFCB52C5-7B8E-1B41-8097-8D3AFC0718FA}" type="slidenum">
              <a:rPr lang="es-CO" smtClean="0"/>
              <a:t>‹Nº›</a:t>
            </a:fld>
            <a:endParaRPr lang="es-CO"/>
          </a:p>
        </p:txBody>
      </p:sp>
    </p:spTree>
    <p:extLst>
      <p:ext uri="{BB962C8B-B14F-4D97-AF65-F5344CB8AC3E}">
        <p14:creationId xmlns:p14="http://schemas.microsoft.com/office/powerpoint/2010/main" val="1221433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713EAF-60A7-F446-9FBD-20A74600346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1C995C41-AC7F-1444-9412-813CA5458A2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4A9ACFA-A48B-534D-88FB-E1F74DEA607D}"/>
              </a:ext>
            </a:extLst>
          </p:cNvPr>
          <p:cNvSpPr>
            <a:spLocks noGrp="1"/>
          </p:cNvSpPr>
          <p:nvPr>
            <p:ph type="dt" sz="half" idx="10"/>
          </p:nvPr>
        </p:nvSpPr>
        <p:spPr/>
        <p:txBody>
          <a:bodyPr/>
          <a:lstStyle/>
          <a:p>
            <a:fld id="{7EE1DAED-726E-2F45-985D-A4497EBE1335}" type="datetimeFigureOut">
              <a:rPr lang="es-CO" smtClean="0"/>
              <a:t>19/06/2020</a:t>
            </a:fld>
            <a:endParaRPr lang="es-CO"/>
          </a:p>
        </p:txBody>
      </p:sp>
      <p:sp>
        <p:nvSpPr>
          <p:cNvPr id="5" name="Marcador de pie de página 4">
            <a:extLst>
              <a:ext uri="{FF2B5EF4-FFF2-40B4-BE49-F238E27FC236}">
                <a16:creationId xmlns:a16="http://schemas.microsoft.com/office/drawing/2014/main" id="{8D350AE3-3653-F44A-B50A-E6A8288DCDD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9AD8FB3-6032-3348-BA56-5831AE55437F}"/>
              </a:ext>
            </a:extLst>
          </p:cNvPr>
          <p:cNvSpPr>
            <a:spLocks noGrp="1"/>
          </p:cNvSpPr>
          <p:nvPr>
            <p:ph type="sldNum" sz="quarter" idx="12"/>
          </p:nvPr>
        </p:nvSpPr>
        <p:spPr/>
        <p:txBody>
          <a:bodyPr/>
          <a:lstStyle/>
          <a:p>
            <a:fld id="{EFCB52C5-7B8E-1B41-8097-8D3AFC0718FA}" type="slidenum">
              <a:rPr lang="es-CO" smtClean="0"/>
              <a:t>‹Nº›</a:t>
            </a:fld>
            <a:endParaRPr lang="es-CO"/>
          </a:p>
        </p:txBody>
      </p:sp>
    </p:spTree>
    <p:extLst>
      <p:ext uri="{BB962C8B-B14F-4D97-AF65-F5344CB8AC3E}">
        <p14:creationId xmlns:p14="http://schemas.microsoft.com/office/powerpoint/2010/main" val="28439180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AF6C17B3-B929-7747-8AA7-823A765933D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7C610F4C-28C4-034D-8767-BBB56CA1E816}"/>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084516A-5CFD-3640-9A06-E969C9761CB0}"/>
              </a:ext>
            </a:extLst>
          </p:cNvPr>
          <p:cNvSpPr>
            <a:spLocks noGrp="1"/>
          </p:cNvSpPr>
          <p:nvPr>
            <p:ph type="dt" sz="half" idx="10"/>
          </p:nvPr>
        </p:nvSpPr>
        <p:spPr/>
        <p:txBody>
          <a:bodyPr/>
          <a:lstStyle/>
          <a:p>
            <a:fld id="{7EE1DAED-726E-2F45-985D-A4497EBE1335}" type="datetimeFigureOut">
              <a:rPr lang="es-CO" smtClean="0"/>
              <a:t>19/06/2020</a:t>
            </a:fld>
            <a:endParaRPr lang="es-CO"/>
          </a:p>
        </p:txBody>
      </p:sp>
      <p:sp>
        <p:nvSpPr>
          <p:cNvPr id="5" name="Marcador de pie de página 4">
            <a:extLst>
              <a:ext uri="{FF2B5EF4-FFF2-40B4-BE49-F238E27FC236}">
                <a16:creationId xmlns:a16="http://schemas.microsoft.com/office/drawing/2014/main" id="{61C363F0-F59A-4746-AC3D-8ED940F6C2BD}"/>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86BDCED-B4F2-904C-913C-1F3F703B0CF2}"/>
              </a:ext>
            </a:extLst>
          </p:cNvPr>
          <p:cNvSpPr>
            <a:spLocks noGrp="1"/>
          </p:cNvSpPr>
          <p:nvPr>
            <p:ph type="sldNum" sz="quarter" idx="12"/>
          </p:nvPr>
        </p:nvSpPr>
        <p:spPr/>
        <p:txBody>
          <a:bodyPr/>
          <a:lstStyle/>
          <a:p>
            <a:fld id="{EFCB52C5-7B8E-1B41-8097-8D3AFC0718FA}" type="slidenum">
              <a:rPr lang="es-CO" smtClean="0"/>
              <a:t>‹Nº›</a:t>
            </a:fld>
            <a:endParaRPr lang="es-CO"/>
          </a:p>
        </p:txBody>
      </p:sp>
    </p:spTree>
    <p:extLst>
      <p:ext uri="{BB962C8B-B14F-4D97-AF65-F5344CB8AC3E}">
        <p14:creationId xmlns:p14="http://schemas.microsoft.com/office/powerpoint/2010/main" val="661082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1981BD-2E95-A649-9B15-9F6691F41EC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EC8319D4-41A3-8243-8204-F1C0C811C0E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E586C75-6A94-FF40-A569-82500656D2DE}"/>
              </a:ext>
            </a:extLst>
          </p:cNvPr>
          <p:cNvSpPr>
            <a:spLocks noGrp="1"/>
          </p:cNvSpPr>
          <p:nvPr>
            <p:ph type="dt" sz="half" idx="10"/>
          </p:nvPr>
        </p:nvSpPr>
        <p:spPr/>
        <p:txBody>
          <a:bodyPr/>
          <a:lstStyle/>
          <a:p>
            <a:fld id="{7EE1DAED-726E-2F45-985D-A4497EBE1335}" type="datetimeFigureOut">
              <a:rPr lang="es-CO" smtClean="0"/>
              <a:t>19/06/2020</a:t>
            </a:fld>
            <a:endParaRPr lang="es-CO"/>
          </a:p>
        </p:txBody>
      </p:sp>
      <p:sp>
        <p:nvSpPr>
          <p:cNvPr id="5" name="Marcador de pie de página 4">
            <a:extLst>
              <a:ext uri="{FF2B5EF4-FFF2-40B4-BE49-F238E27FC236}">
                <a16:creationId xmlns:a16="http://schemas.microsoft.com/office/drawing/2014/main" id="{777EF5CB-E576-7946-A39B-568DFB4EA41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72E47C0-2F0C-1042-B58F-A1DE7FF15BCD}"/>
              </a:ext>
            </a:extLst>
          </p:cNvPr>
          <p:cNvSpPr>
            <a:spLocks noGrp="1"/>
          </p:cNvSpPr>
          <p:nvPr>
            <p:ph type="sldNum" sz="quarter" idx="12"/>
          </p:nvPr>
        </p:nvSpPr>
        <p:spPr/>
        <p:txBody>
          <a:bodyPr/>
          <a:lstStyle/>
          <a:p>
            <a:fld id="{EFCB52C5-7B8E-1B41-8097-8D3AFC0718FA}" type="slidenum">
              <a:rPr lang="es-CO" smtClean="0"/>
              <a:t>‹Nº›</a:t>
            </a:fld>
            <a:endParaRPr lang="es-CO"/>
          </a:p>
        </p:txBody>
      </p:sp>
    </p:spTree>
    <p:extLst>
      <p:ext uri="{BB962C8B-B14F-4D97-AF65-F5344CB8AC3E}">
        <p14:creationId xmlns:p14="http://schemas.microsoft.com/office/powerpoint/2010/main" val="2135748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9CC62A-0798-8448-BCF3-C0A72C880DCE}"/>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89C6F310-CB22-3148-B5E1-F93B46A9B79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E151D89E-0C7A-BB4A-A51B-FEA8E4CF65D6}"/>
              </a:ext>
            </a:extLst>
          </p:cNvPr>
          <p:cNvSpPr>
            <a:spLocks noGrp="1"/>
          </p:cNvSpPr>
          <p:nvPr>
            <p:ph type="dt" sz="half" idx="10"/>
          </p:nvPr>
        </p:nvSpPr>
        <p:spPr/>
        <p:txBody>
          <a:bodyPr/>
          <a:lstStyle/>
          <a:p>
            <a:fld id="{7EE1DAED-726E-2F45-985D-A4497EBE1335}" type="datetimeFigureOut">
              <a:rPr lang="es-CO" smtClean="0"/>
              <a:t>19/06/2020</a:t>
            </a:fld>
            <a:endParaRPr lang="es-CO"/>
          </a:p>
        </p:txBody>
      </p:sp>
      <p:sp>
        <p:nvSpPr>
          <p:cNvPr id="5" name="Marcador de pie de página 4">
            <a:extLst>
              <a:ext uri="{FF2B5EF4-FFF2-40B4-BE49-F238E27FC236}">
                <a16:creationId xmlns:a16="http://schemas.microsoft.com/office/drawing/2014/main" id="{49AE42BB-A968-534B-815F-A697640C5D1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300714A-2D1E-0A46-934D-16D489E889D4}"/>
              </a:ext>
            </a:extLst>
          </p:cNvPr>
          <p:cNvSpPr>
            <a:spLocks noGrp="1"/>
          </p:cNvSpPr>
          <p:nvPr>
            <p:ph type="sldNum" sz="quarter" idx="12"/>
          </p:nvPr>
        </p:nvSpPr>
        <p:spPr/>
        <p:txBody>
          <a:bodyPr/>
          <a:lstStyle/>
          <a:p>
            <a:fld id="{EFCB52C5-7B8E-1B41-8097-8D3AFC0718FA}" type="slidenum">
              <a:rPr lang="es-CO" smtClean="0"/>
              <a:t>‹Nº›</a:t>
            </a:fld>
            <a:endParaRPr lang="es-CO"/>
          </a:p>
        </p:txBody>
      </p:sp>
    </p:spTree>
    <p:extLst>
      <p:ext uri="{BB962C8B-B14F-4D97-AF65-F5344CB8AC3E}">
        <p14:creationId xmlns:p14="http://schemas.microsoft.com/office/powerpoint/2010/main" val="455656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A2EE35-19B7-2145-AEC2-BC65250EBB79}"/>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F1CF2EC-91DE-2848-A668-0D83C624E4EC}"/>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BF673B1B-6458-A941-99AB-A358E5A4BF93}"/>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6810757C-D380-2348-ADAD-FD1F98779CC9}"/>
              </a:ext>
            </a:extLst>
          </p:cNvPr>
          <p:cNvSpPr>
            <a:spLocks noGrp="1"/>
          </p:cNvSpPr>
          <p:nvPr>
            <p:ph type="dt" sz="half" idx="10"/>
          </p:nvPr>
        </p:nvSpPr>
        <p:spPr/>
        <p:txBody>
          <a:bodyPr/>
          <a:lstStyle/>
          <a:p>
            <a:fld id="{7EE1DAED-726E-2F45-985D-A4497EBE1335}" type="datetimeFigureOut">
              <a:rPr lang="es-CO" smtClean="0"/>
              <a:t>19/06/2020</a:t>
            </a:fld>
            <a:endParaRPr lang="es-CO"/>
          </a:p>
        </p:txBody>
      </p:sp>
      <p:sp>
        <p:nvSpPr>
          <p:cNvPr id="6" name="Marcador de pie de página 5">
            <a:extLst>
              <a:ext uri="{FF2B5EF4-FFF2-40B4-BE49-F238E27FC236}">
                <a16:creationId xmlns:a16="http://schemas.microsoft.com/office/drawing/2014/main" id="{1E2E6315-EB0E-4D4D-B3CF-4AA4038F144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DD1197F9-24C9-514A-8F27-B1A6C5B74074}"/>
              </a:ext>
            </a:extLst>
          </p:cNvPr>
          <p:cNvSpPr>
            <a:spLocks noGrp="1"/>
          </p:cNvSpPr>
          <p:nvPr>
            <p:ph type="sldNum" sz="quarter" idx="12"/>
          </p:nvPr>
        </p:nvSpPr>
        <p:spPr/>
        <p:txBody>
          <a:bodyPr/>
          <a:lstStyle/>
          <a:p>
            <a:fld id="{EFCB52C5-7B8E-1B41-8097-8D3AFC0718FA}" type="slidenum">
              <a:rPr lang="es-CO" smtClean="0"/>
              <a:t>‹Nº›</a:t>
            </a:fld>
            <a:endParaRPr lang="es-CO"/>
          </a:p>
        </p:txBody>
      </p:sp>
    </p:spTree>
    <p:extLst>
      <p:ext uri="{BB962C8B-B14F-4D97-AF65-F5344CB8AC3E}">
        <p14:creationId xmlns:p14="http://schemas.microsoft.com/office/powerpoint/2010/main" val="8032097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B3FEAC-3A6C-7B4A-B9DC-768864446FF3}"/>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58AA0B42-DDED-9540-B8D5-042F98E2C55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CD45B3DF-3DC8-A541-A924-CA156AC0C25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B30EBC15-BF29-9E4C-919A-1F8FAA3E409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92CE8AE-0BF3-1F40-A82F-5F5633914A5E}"/>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90D2462D-E55F-9648-ACDB-0F6F1EB9126A}"/>
              </a:ext>
            </a:extLst>
          </p:cNvPr>
          <p:cNvSpPr>
            <a:spLocks noGrp="1"/>
          </p:cNvSpPr>
          <p:nvPr>
            <p:ph type="dt" sz="half" idx="10"/>
          </p:nvPr>
        </p:nvSpPr>
        <p:spPr/>
        <p:txBody>
          <a:bodyPr/>
          <a:lstStyle/>
          <a:p>
            <a:fld id="{7EE1DAED-726E-2F45-985D-A4497EBE1335}" type="datetimeFigureOut">
              <a:rPr lang="es-CO" smtClean="0"/>
              <a:t>19/06/2020</a:t>
            </a:fld>
            <a:endParaRPr lang="es-CO"/>
          </a:p>
        </p:txBody>
      </p:sp>
      <p:sp>
        <p:nvSpPr>
          <p:cNvPr id="8" name="Marcador de pie de página 7">
            <a:extLst>
              <a:ext uri="{FF2B5EF4-FFF2-40B4-BE49-F238E27FC236}">
                <a16:creationId xmlns:a16="http://schemas.microsoft.com/office/drawing/2014/main" id="{C6F52428-2E56-194D-AE2F-64BC22A5CACB}"/>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CFD0D555-F22E-7C43-9DF9-A25EF00B98F4}"/>
              </a:ext>
            </a:extLst>
          </p:cNvPr>
          <p:cNvSpPr>
            <a:spLocks noGrp="1"/>
          </p:cNvSpPr>
          <p:nvPr>
            <p:ph type="sldNum" sz="quarter" idx="12"/>
          </p:nvPr>
        </p:nvSpPr>
        <p:spPr/>
        <p:txBody>
          <a:bodyPr/>
          <a:lstStyle/>
          <a:p>
            <a:fld id="{EFCB52C5-7B8E-1B41-8097-8D3AFC0718FA}" type="slidenum">
              <a:rPr lang="es-CO" smtClean="0"/>
              <a:t>‹Nº›</a:t>
            </a:fld>
            <a:endParaRPr lang="es-CO"/>
          </a:p>
        </p:txBody>
      </p:sp>
    </p:spTree>
    <p:extLst>
      <p:ext uri="{BB962C8B-B14F-4D97-AF65-F5344CB8AC3E}">
        <p14:creationId xmlns:p14="http://schemas.microsoft.com/office/powerpoint/2010/main" val="1111806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882C78-CBAC-1F45-88C0-C7A264BD482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FA9F50C8-A599-0F42-B02C-5656C9E6C199}"/>
              </a:ext>
            </a:extLst>
          </p:cNvPr>
          <p:cNvSpPr>
            <a:spLocks noGrp="1"/>
          </p:cNvSpPr>
          <p:nvPr>
            <p:ph type="dt" sz="half" idx="10"/>
          </p:nvPr>
        </p:nvSpPr>
        <p:spPr/>
        <p:txBody>
          <a:bodyPr/>
          <a:lstStyle/>
          <a:p>
            <a:fld id="{7EE1DAED-726E-2F45-985D-A4497EBE1335}" type="datetimeFigureOut">
              <a:rPr lang="es-CO" smtClean="0"/>
              <a:t>19/06/2020</a:t>
            </a:fld>
            <a:endParaRPr lang="es-CO"/>
          </a:p>
        </p:txBody>
      </p:sp>
      <p:sp>
        <p:nvSpPr>
          <p:cNvPr id="4" name="Marcador de pie de página 3">
            <a:extLst>
              <a:ext uri="{FF2B5EF4-FFF2-40B4-BE49-F238E27FC236}">
                <a16:creationId xmlns:a16="http://schemas.microsoft.com/office/drawing/2014/main" id="{628052B0-2C1C-9145-93AD-6D00A157EFBF}"/>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3C8CC111-BC73-0642-8D73-62BE8CBC61DE}"/>
              </a:ext>
            </a:extLst>
          </p:cNvPr>
          <p:cNvSpPr>
            <a:spLocks noGrp="1"/>
          </p:cNvSpPr>
          <p:nvPr>
            <p:ph type="sldNum" sz="quarter" idx="12"/>
          </p:nvPr>
        </p:nvSpPr>
        <p:spPr/>
        <p:txBody>
          <a:bodyPr/>
          <a:lstStyle/>
          <a:p>
            <a:fld id="{EFCB52C5-7B8E-1B41-8097-8D3AFC0718FA}" type="slidenum">
              <a:rPr lang="es-CO" smtClean="0"/>
              <a:t>‹Nº›</a:t>
            </a:fld>
            <a:endParaRPr lang="es-CO"/>
          </a:p>
        </p:txBody>
      </p:sp>
    </p:spTree>
    <p:extLst>
      <p:ext uri="{BB962C8B-B14F-4D97-AF65-F5344CB8AC3E}">
        <p14:creationId xmlns:p14="http://schemas.microsoft.com/office/powerpoint/2010/main" val="501179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036A72-97FE-E649-8C8A-F8ADE54DEDB5}"/>
              </a:ext>
            </a:extLst>
          </p:cNvPr>
          <p:cNvSpPr>
            <a:spLocks noGrp="1"/>
          </p:cNvSpPr>
          <p:nvPr>
            <p:ph type="dt" sz="half" idx="10"/>
          </p:nvPr>
        </p:nvSpPr>
        <p:spPr/>
        <p:txBody>
          <a:bodyPr/>
          <a:lstStyle/>
          <a:p>
            <a:fld id="{7EE1DAED-726E-2F45-985D-A4497EBE1335}" type="datetimeFigureOut">
              <a:rPr lang="es-CO" smtClean="0"/>
              <a:t>19/06/2020</a:t>
            </a:fld>
            <a:endParaRPr lang="es-CO"/>
          </a:p>
        </p:txBody>
      </p:sp>
      <p:sp>
        <p:nvSpPr>
          <p:cNvPr id="3" name="Marcador de pie de página 2">
            <a:extLst>
              <a:ext uri="{FF2B5EF4-FFF2-40B4-BE49-F238E27FC236}">
                <a16:creationId xmlns:a16="http://schemas.microsoft.com/office/drawing/2014/main" id="{7EA9084D-6465-1840-87FD-C4AB3A4283FA}"/>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B8213EB5-BD95-EE4B-9D1D-528033E13673}"/>
              </a:ext>
            </a:extLst>
          </p:cNvPr>
          <p:cNvSpPr>
            <a:spLocks noGrp="1"/>
          </p:cNvSpPr>
          <p:nvPr>
            <p:ph type="sldNum" sz="quarter" idx="12"/>
          </p:nvPr>
        </p:nvSpPr>
        <p:spPr/>
        <p:txBody>
          <a:bodyPr/>
          <a:lstStyle/>
          <a:p>
            <a:fld id="{EFCB52C5-7B8E-1B41-8097-8D3AFC0718FA}" type="slidenum">
              <a:rPr lang="es-CO" smtClean="0"/>
              <a:t>‹Nº›</a:t>
            </a:fld>
            <a:endParaRPr lang="es-CO"/>
          </a:p>
        </p:txBody>
      </p:sp>
    </p:spTree>
    <p:extLst>
      <p:ext uri="{BB962C8B-B14F-4D97-AF65-F5344CB8AC3E}">
        <p14:creationId xmlns:p14="http://schemas.microsoft.com/office/powerpoint/2010/main" val="4097759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32C9F4-9DE3-4A49-8A98-9B816CDB697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7053281-3F17-F742-AFE2-2450A57984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46273944-E34F-994F-BA34-EC775038B2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8B43FC1-59FD-6143-9FB9-0F130A96149E}"/>
              </a:ext>
            </a:extLst>
          </p:cNvPr>
          <p:cNvSpPr>
            <a:spLocks noGrp="1"/>
          </p:cNvSpPr>
          <p:nvPr>
            <p:ph type="dt" sz="half" idx="10"/>
          </p:nvPr>
        </p:nvSpPr>
        <p:spPr/>
        <p:txBody>
          <a:bodyPr/>
          <a:lstStyle/>
          <a:p>
            <a:fld id="{7EE1DAED-726E-2F45-985D-A4497EBE1335}" type="datetimeFigureOut">
              <a:rPr lang="es-CO" smtClean="0"/>
              <a:t>19/06/2020</a:t>
            </a:fld>
            <a:endParaRPr lang="es-CO"/>
          </a:p>
        </p:txBody>
      </p:sp>
      <p:sp>
        <p:nvSpPr>
          <p:cNvPr id="6" name="Marcador de pie de página 5">
            <a:extLst>
              <a:ext uri="{FF2B5EF4-FFF2-40B4-BE49-F238E27FC236}">
                <a16:creationId xmlns:a16="http://schemas.microsoft.com/office/drawing/2014/main" id="{8529494E-43C9-2A42-B4D0-6500577A8FB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3E97D666-AAA7-6948-83CA-F2BF8D1EEA24}"/>
              </a:ext>
            </a:extLst>
          </p:cNvPr>
          <p:cNvSpPr>
            <a:spLocks noGrp="1"/>
          </p:cNvSpPr>
          <p:nvPr>
            <p:ph type="sldNum" sz="quarter" idx="12"/>
          </p:nvPr>
        </p:nvSpPr>
        <p:spPr/>
        <p:txBody>
          <a:bodyPr/>
          <a:lstStyle/>
          <a:p>
            <a:fld id="{EFCB52C5-7B8E-1B41-8097-8D3AFC0718FA}" type="slidenum">
              <a:rPr lang="es-CO" smtClean="0"/>
              <a:t>‹Nº›</a:t>
            </a:fld>
            <a:endParaRPr lang="es-CO"/>
          </a:p>
        </p:txBody>
      </p:sp>
    </p:spTree>
    <p:extLst>
      <p:ext uri="{BB962C8B-B14F-4D97-AF65-F5344CB8AC3E}">
        <p14:creationId xmlns:p14="http://schemas.microsoft.com/office/powerpoint/2010/main" val="1253555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A590B7-6C1A-8C45-A113-47A8501B1CB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FBF65886-3907-634F-A0C2-997C3F0D61D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F003BAD3-99E8-BE44-A162-9FF3870EB2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7B60900-8B75-F24B-AE4A-6EDE06D1033E}"/>
              </a:ext>
            </a:extLst>
          </p:cNvPr>
          <p:cNvSpPr>
            <a:spLocks noGrp="1"/>
          </p:cNvSpPr>
          <p:nvPr>
            <p:ph type="dt" sz="half" idx="10"/>
          </p:nvPr>
        </p:nvSpPr>
        <p:spPr/>
        <p:txBody>
          <a:bodyPr/>
          <a:lstStyle/>
          <a:p>
            <a:fld id="{7EE1DAED-726E-2F45-985D-A4497EBE1335}" type="datetimeFigureOut">
              <a:rPr lang="es-CO" smtClean="0"/>
              <a:t>19/06/2020</a:t>
            </a:fld>
            <a:endParaRPr lang="es-CO"/>
          </a:p>
        </p:txBody>
      </p:sp>
      <p:sp>
        <p:nvSpPr>
          <p:cNvPr id="6" name="Marcador de pie de página 5">
            <a:extLst>
              <a:ext uri="{FF2B5EF4-FFF2-40B4-BE49-F238E27FC236}">
                <a16:creationId xmlns:a16="http://schemas.microsoft.com/office/drawing/2014/main" id="{5C5C4DC8-9024-B547-8EC3-633D16780432}"/>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E861DC93-CAE3-044F-B78E-27C185F33DA3}"/>
              </a:ext>
            </a:extLst>
          </p:cNvPr>
          <p:cNvSpPr>
            <a:spLocks noGrp="1"/>
          </p:cNvSpPr>
          <p:nvPr>
            <p:ph type="sldNum" sz="quarter" idx="12"/>
          </p:nvPr>
        </p:nvSpPr>
        <p:spPr/>
        <p:txBody>
          <a:bodyPr/>
          <a:lstStyle/>
          <a:p>
            <a:fld id="{EFCB52C5-7B8E-1B41-8097-8D3AFC0718FA}" type="slidenum">
              <a:rPr lang="es-CO" smtClean="0"/>
              <a:t>‹Nº›</a:t>
            </a:fld>
            <a:endParaRPr lang="es-CO"/>
          </a:p>
        </p:txBody>
      </p:sp>
    </p:spTree>
    <p:extLst>
      <p:ext uri="{BB962C8B-B14F-4D97-AF65-F5344CB8AC3E}">
        <p14:creationId xmlns:p14="http://schemas.microsoft.com/office/powerpoint/2010/main" val="4014724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B50FF3BA-2A2D-544A-BAA4-0359184759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D479421-ABA5-4843-A7BA-1BB78C66F8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9F51031-805E-1545-86FA-7398592172D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E1DAED-726E-2F45-985D-A4497EBE1335}" type="datetimeFigureOut">
              <a:rPr lang="es-CO" smtClean="0"/>
              <a:t>19/06/2020</a:t>
            </a:fld>
            <a:endParaRPr lang="es-CO"/>
          </a:p>
        </p:txBody>
      </p:sp>
      <p:sp>
        <p:nvSpPr>
          <p:cNvPr id="5" name="Marcador de pie de página 4">
            <a:extLst>
              <a:ext uri="{FF2B5EF4-FFF2-40B4-BE49-F238E27FC236}">
                <a16:creationId xmlns:a16="http://schemas.microsoft.com/office/drawing/2014/main" id="{2A7544D8-AEC2-F54A-882D-ED38F1DA6FA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9ABFB247-DDCB-EA41-B32C-95C39A0390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CB52C5-7B8E-1B41-8097-8D3AFC0718FA}" type="slidenum">
              <a:rPr lang="es-CO" smtClean="0"/>
              <a:t>‹Nº›</a:t>
            </a:fld>
            <a:endParaRPr lang="es-CO"/>
          </a:p>
        </p:txBody>
      </p:sp>
    </p:spTree>
    <p:extLst>
      <p:ext uri="{BB962C8B-B14F-4D97-AF65-F5344CB8AC3E}">
        <p14:creationId xmlns:p14="http://schemas.microsoft.com/office/powerpoint/2010/main" val="40822986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png"/><Relationship Id="rId7" Type="http://schemas.openxmlformats.org/officeDocument/2006/relationships/image" Target="../media/image6.emf"/><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9BAB6005-2BAF-D042-8B40-F0282197E7AA}"/>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B7A2B7C6-3A15-1F4B-A0F9-BF7BDEF4F68E}"/>
              </a:ext>
            </a:extLst>
          </p:cNvPr>
          <p:cNvSpPr txBox="1"/>
          <p:nvPr/>
        </p:nvSpPr>
        <p:spPr>
          <a:xfrm>
            <a:off x="2662518" y="395190"/>
            <a:ext cx="6539475" cy="1092607"/>
          </a:xfrm>
          <a:prstGeom prst="rect">
            <a:avLst/>
          </a:prstGeom>
          <a:solidFill>
            <a:schemeClr val="bg1"/>
          </a:solidFill>
        </p:spPr>
        <p:txBody>
          <a:bodyPr wrap="square" rtlCol="0">
            <a:spAutoFit/>
          </a:bodyPr>
          <a:lstStyle/>
          <a:p>
            <a:pPr algn="just"/>
            <a:r>
              <a:rPr lang="es-CO" sz="1300" b="1" dirty="0">
                <a:latin typeface="Arial" panose="020B0604020202020204" pitchFamily="34" charset="0"/>
                <a:cs typeface="Arial" panose="020B0604020202020204" pitchFamily="34" charset="0"/>
              </a:rPr>
              <a:t>Contribución al protocolo de diagnóstico del Coronavirus COVID-19 y del Virus de influenza A H1N1 por RT-PCR en tiempo real de un paso autorizado por la Organización Mundial de la Salud con la inclusión de genes marcadores requeridos para la infección viral y su validación por secuenciación genómica de nueva generación con la tecnología de concentraciones de nucleótidos.</a:t>
            </a:r>
          </a:p>
        </p:txBody>
      </p:sp>
      <p:sp>
        <p:nvSpPr>
          <p:cNvPr id="7" name="CuadroTexto 6">
            <a:extLst>
              <a:ext uri="{FF2B5EF4-FFF2-40B4-BE49-F238E27FC236}">
                <a16:creationId xmlns:a16="http://schemas.microsoft.com/office/drawing/2014/main" id="{C8BBEFE5-04B7-8F41-95B6-BF0EBF318411}"/>
              </a:ext>
            </a:extLst>
          </p:cNvPr>
          <p:cNvSpPr txBox="1"/>
          <p:nvPr/>
        </p:nvSpPr>
        <p:spPr>
          <a:xfrm>
            <a:off x="9590381" y="569547"/>
            <a:ext cx="2028092" cy="738664"/>
          </a:xfrm>
          <a:prstGeom prst="rect">
            <a:avLst/>
          </a:prstGeom>
          <a:noFill/>
        </p:spPr>
        <p:txBody>
          <a:bodyPr wrap="square" rtlCol="0">
            <a:spAutoFit/>
          </a:bodyPr>
          <a:lstStyle/>
          <a:p>
            <a:pPr algn="ctr"/>
            <a:r>
              <a:rPr lang="es-CO" sz="1400" b="1" dirty="0">
                <a:latin typeface="Arial" panose="020B0604020202020204" pitchFamily="34" charset="0"/>
                <a:cs typeface="Arial" panose="020B0604020202020204" pitchFamily="34" charset="0"/>
              </a:rPr>
              <a:t>UNIVERSIDAD INDUSTRIAL DE SANTANDER</a:t>
            </a:r>
          </a:p>
        </p:txBody>
      </p:sp>
      <p:cxnSp>
        <p:nvCxnSpPr>
          <p:cNvPr id="9" name="Conector recto 8">
            <a:extLst>
              <a:ext uri="{FF2B5EF4-FFF2-40B4-BE49-F238E27FC236}">
                <a16:creationId xmlns:a16="http://schemas.microsoft.com/office/drawing/2014/main" id="{A4D819CE-042D-4F40-8A5D-63C5AF787F7C}"/>
              </a:ext>
            </a:extLst>
          </p:cNvPr>
          <p:cNvCxnSpPr>
            <a:cxnSpLocks/>
          </p:cNvCxnSpPr>
          <p:nvPr/>
        </p:nvCxnSpPr>
        <p:spPr>
          <a:xfrm>
            <a:off x="9215120" y="488849"/>
            <a:ext cx="0" cy="825695"/>
          </a:xfrm>
          <a:prstGeom prst="line">
            <a:avLst/>
          </a:prstGeom>
        </p:spPr>
        <p:style>
          <a:lnRef idx="1">
            <a:schemeClr val="accent1"/>
          </a:lnRef>
          <a:fillRef idx="0">
            <a:schemeClr val="accent1"/>
          </a:fillRef>
          <a:effectRef idx="0">
            <a:schemeClr val="accent1"/>
          </a:effectRef>
          <a:fontRef idx="minor">
            <a:schemeClr val="tx1"/>
          </a:fontRef>
        </p:style>
      </p:cxnSp>
      <p:sp>
        <p:nvSpPr>
          <p:cNvPr id="14" name="CuadroTexto 13">
            <a:extLst>
              <a:ext uri="{FF2B5EF4-FFF2-40B4-BE49-F238E27FC236}">
                <a16:creationId xmlns:a16="http://schemas.microsoft.com/office/drawing/2014/main" id="{B231EA21-AB0A-584E-B2CD-EF6441CD96F7}"/>
              </a:ext>
            </a:extLst>
          </p:cNvPr>
          <p:cNvSpPr txBox="1"/>
          <p:nvPr/>
        </p:nvSpPr>
        <p:spPr>
          <a:xfrm>
            <a:off x="2475131" y="1828511"/>
            <a:ext cx="4771287" cy="246221"/>
          </a:xfrm>
          <a:prstGeom prst="rect">
            <a:avLst/>
          </a:prstGeom>
          <a:noFill/>
        </p:spPr>
        <p:txBody>
          <a:bodyPr wrap="square" rtlCol="0">
            <a:spAutoFit/>
          </a:bodyPr>
          <a:lstStyle/>
          <a:p>
            <a:pPr algn="just" fontAlgn="auto">
              <a:spcBef>
                <a:spcPts val="0"/>
              </a:spcBef>
              <a:spcAft>
                <a:spcPts val="0"/>
              </a:spcAft>
              <a:defRPr/>
            </a:pPr>
            <a:r>
              <a:rPr lang="es-ES" sz="1000" dirty="0">
                <a:solidFill>
                  <a:schemeClr val="bg1">
                    <a:lumMod val="50000"/>
                  </a:schemeClr>
                </a:solidFill>
                <a:latin typeface="Arial" panose="020B0604020202020204" pitchFamily="34" charset="0"/>
              </a:rPr>
              <a:t>Descripción máximo 2 párrafos</a:t>
            </a:r>
          </a:p>
        </p:txBody>
      </p:sp>
      <p:cxnSp>
        <p:nvCxnSpPr>
          <p:cNvPr id="17" name="Conector recto 16">
            <a:extLst>
              <a:ext uri="{FF2B5EF4-FFF2-40B4-BE49-F238E27FC236}">
                <a16:creationId xmlns:a16="http://schemas.microsoft.com/office/drawing/2014/main" id="{EFC96AC6-706F-2F41-9EB3-EC6A05FF9245}"/>
              </a:ext>
            </a:extLst>
          </p:cNvPr>
          <p:cNvCxnSpPr>
            <a:cxnSpLocks/>
          </p:cNvCxnSpPr>
          <p:nvPr/>
        </p:nvCxnSpPr>
        <p:spPr>
          <a:xfrm>
            <a:off x="2349304" y="3171090"/>
            <a:ext cx="10167" cy="1207871"/>
          </a:xfrm>
          <a:prstGeom prst="line">
            <a:avLst/>
          </a:prstGeom>
        </p:spPr>
        <p:style>
          <a:lnRef idx="1">
            <a:schemeClr val="accent1"/>
          </a:lnRef>
          <a:fillRef idx="0">
            <a:schemeClr val="accent1"/>
          </a:fillRef>
          <a:effectRef idx="0">
            <a:schemeClr val="accent1"/>
          </a:effectRef>
          <a:fontRef idx="minor">
            <a:schemeClr val="tx1"/>
          </a:fontRef>
        </p:style>
      </p:cxnSp>
      <p:pic>
        <p:nvPicPr>
          <p:cNvPr id="22" name="Imagen 15">
            <a:extLst>
              <a:ext uri="{FF2B5EF4-FFF2-40B4-BE49-F238E27FC236}">
                <a16:creationId xmlns:a16="http://schemas.microsoft.com/office/drawing/2014/main" id="{0C35F5AC-870E-9B4E-9E9B-C222A9AE0916}"/>
              </a:ext>
            </a:extLst>
          </p:cNvPr>
          <p:cNvPicPr>
            <a:picLocks noChangeAspect="1"/>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2478210" y="3311642"/>
            <a:ext cx="527230" cy="58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n 18">
            <a:extLst>
              <a:ext uri="{FF2B5EF4-FFF2-40B4-BE49-F238E27FC236}">
                <a16:creationId xmlns:a16="http://schemas.microsoft.com/office/drawing/2014/main" id="{CB0C3E14-7172-2A42-AC8D-1FA8663AB601}"/>
              </a:ext>
            </a:extLst>
          </p:cNvPr>
          <p:cNvPicPr>
            <a:picLocks noChangeAspect="1"/>
          </p:cNvPicPr>
          <p:nvPr/>
        </p:nvPicPr>
        <p:blipFill>
          <a:blip r:embed="rId4">
            <a:biLevel thresh="75000"/>
            <a:extLst>
              <a:ext uri="{28A0092B-C50C-407E-A947-70E740481C1C}">
                <a14:useLocalDpi xmlns:a14="http://schemas.microsoft.com/office/drawing/2010/main" val="0"/>
              </a:ext>
            </a:extLst>
          </a:blip>
          <a:srcRect/>
          <a:stretch>
            <a:fillRect/>
          </a:stretch>
        </p:blipFill>
        <p:spPr bwMode="auto">
          <a:xfrm>
            <a:off x="4574992" y="3311641"/>
            <a:ext cx="653096" cy="653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Imagen 23">
            <a:extLst>
              <a:ext uri="{FF2B5EF4-FFF2-40B4-BE49-F238E27FC236}">
                <a16:creationId xmlns:a16="http://schemas.microsoft.com/office/drawing/2014/main" id="{E9820127-B9DC-DC44-B458-6D0130A17899}"/>
              </a:ext>
            </a:extLst>
          </p:cNvPr>
          <p:cNvPicPr>
            <a:picLocks noChangeAspect="1"/>
          </p:cNvPicPr>
          <p:nvPr/>
        </p:nvPicPr>
        <p:blipFill>
          <a:blip r:embed="rId5">
            <a:biLevel thresh="75000"/>
            <a:extLst>
              <a:ext uri="{28A0092B-C50C-407E-A947-70E740481C1C}">
                <a14:useLocalDpi xmlns:a14="http://schemas.microsoft.com/office/drawing/2010/main" val="0"/>
              </a:ext>
            </a:extLst>
          </a:blip>
          <a:srcRect/>
          <a:stretch>
            <a:fillRect/>
          </a:stretch>
        </p:blipFill>
        <p:spPr bwMode="auto">
          <a:xfrm>
            <a:off x="6850728" y="3356884"/>
            <a:ext cx="5349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CuadroTexto 25">
            <a:extLst>
              <a:ext uri="{FF2B5EF4-FFF2-40B4-BE49-F238E27FC236}">
                <a16:creationId xmlns:a16="http://schemas.microsoft.com/office/drawing/2014/main" id="{285097D0-949E-D147-977D-3EBEDDA8601A}"/>
              </a:ext>
            </a:extLst>
          </p:cNvPr>
          <p:cNvSpPr txBox="1"/>
          <p:nvPr/>
        </p:nvSpPr>
        <p:spPr>
          <a:xfrm>
            <a:off x="2966164" y="3271231"/>
            <a:ext cx="802433" cy="246221"/>
          </a:xfrm>
          <a:prstGeom prst="rect">
            <a:avLst/>
          </a:prstGeom>
          <a:noFill/>
        </p:spPr>
        <p:txBody>
          <a:bodyPr wrap="square" rtlCol="0">
            <a:spAutoFit/>
          </a:bodyPr>
          <a:lstStyle/>
          <a:p>
            <a:pPr algn="just" fontAlgn="auto">
              <a:spcBef>
                <a:spcPts val="0"/>
              </a:spcBef>
              <a:spcAft>
                <a:spcPts val="0"/>
              </a:spcAft>
              <a:defRPr/>
            </a:pPr>
            <a:r>
              <a:rPr lang="es-ES" sz="1000" dirty="0">
                <a:solidFill>
                  <a:srgbClr val="021C8A"/>
                </a:solidFill>
                <a:latin typeface="Arial" panose="020B0604020202020204" pitchFamily="34" charset="0"/>
              </a:rPr>
              <a:t>LÍNEA</a:t>
            </a:r>
          </a:p>
        </p:txBody>
      </p:sp>
      <p:cxnSp>
        <p:nvCxnSpPr>
          <p:cNvPr id="35" name="Conector recto 34">
            <a:extLst>
              <a:ext uri="{FF2B5EF4-FFF2-40B4-BE49-F238E27FC236}">
                <a16:creationId xmlns:a16="http://schemas.microsoft.com/office/drawing/2014/main" id="{B11DB1E4-A74D-7D41-ABD1-870012FF4882}"/>
              </a:ext>
            </a:extLst>
          </p:cNvPr>
          <p:cNvCxnSpPr>
            <a:cxnSpLocks/>
          </p:cNvCxnSpPr>
          <p:nvPr/>
        </p:nvCxnSpPr>
        <p:spPr>
          <a:xfrm>
            <a:off x="4494139" y="3171090"/>
            <a:ext cx="10167" cy="1207871"/>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Conector recto 35">
            <a:extLst>
              <a:ext uri="{FF2B5EF4-FFF2-40B4-BE49-F238E27FC236}">
                <a16:creationId xmlns:a16="http://schemas.microsoft.com/office/drawing/2014/main" id="{6FED5EBD-85B9-CC4B-A9D4-65EF9B06A05F}"/>
              </a:ext>
            </a:extLst>
          </p:cNvPr>
          <p:cNvCxnSpPr>
            <a:cxnSpLocks/>
          </p:cNvCxnSpPr>
          <p:nvPr/>
        </p:nvCxnSpPr>
        <p:spPr>
          <a:xfrm>
            <a:off x="6699964" y="3171090"/>
            <a:ext cx="10167" cy="1207871"/>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Conector recto 36">
            <a:extLst>
              <a:ext uri="{FF2B5EF4-FFF2-40B4-BE49-F238E27FC236}">
                <a16:creationId xmlns:a16="http://schemas.microsoft.com/office/drawing/2014/main" id="{75BBD363-0E1B-7B41-A32A-281626EBDA62}"/>
              </a:ext>
            </a:extLst>
          </p:cNvPr>
          <p:cNvCxnSpPr>
            <a:cxnSpLocks/>
          </p:cNvCxnSpPr>
          <p:nvPr/>
        </p:nvCxnSpPr>
        <p:spPr>
          <a:xfrm>
            <a:off x="9084376" y="3171090"/>
            <a:ext cx="10167" cy="120787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Conector recto 39">
            <a:extLst>
              <a:ext uri="{FF2B5EF4-FFF2-40B4-BE49-F238E27FC236}">
                <a16:creationId xmlns:a16="http://schemas.microsoft.com/office/drawing/2014/main" id="{C6EAB28C-8F2C-CF4C-A897-3A35E29054CB}"/>
              </a:ext>
            </a:extLst>
          </p:cNvPr>
          <p:cNvCxnSpPr>
            <a:cxnSpLocks/>
          </p:cNvCxnSpPr>
          <p:nvPr/>
        </p:nvCxnSpPr>
        <p:spPr>
          <a:xfrm>
            <a:off x="11352139" y="3171090"/>
            <a:ext cx="10167" cy="1207871"/>
          </a:xfrm>
          <a:prstGeom prst="line">
            <a:avLst/>
          </a:prstGeom>
        </p:spPr>
        <p:style>
          <a:lnRef idx="1">
            <a:schemeClr val="accent1"/>
          </a:lnRef>
          <a:fillRef idx="0">
            <a:schemeClr val="accent1"/>
          </a:fillRef>
          <a:effectRef idx="0">
            <a:schemeClr val="accent1"/>
          </a:effectRef>
          <a:fontRef idx="minor">
            <a:schemeClr val="tx1"/>
          </a:fontRef>
        </p:style>
      </p:cxnSp>
      <p:sp>
        <p:nvSpPr>
          <p:cNvPr id="41" name="CuadroTexto 40">
            <a:extLst>
              <a:ext uri="{FF2B5EF4-FFF2-40B4-BE49-F238E27FC236}">
                <a16:creationId xmlns:a16="http://schemas.microsoft.com/office/drawing/2014/main" id="{B8E289DA-8896-114B-96AA-97AF21296D62}"/>
              </a:ext>
            </a:extLst>
          </p:cNvPr>
          <p:cNvSpPr txBox="1"/>
          <p:nvPr/>
        </p:nvSpPr>
        <p:spPr>
          <a:xfrm>
            <a:off x="5310779" y="3271231"/>
            <a:ext cx="802433" cy="246221"/>
          </a:xfrm>
          <a:prstGeom prst="rect">
            <a:avLst/>
          </a:prstGeom>
          <a:noFill/>
        </p:spPr>
        <p:txBody>
          <a:bodyPr wrap="square" rtlCol="0">
            <a:spAutoFit/>
          </a:bodyPr>
          <a:lstStyle/>
          <a:p>
            <a:pPr algn="just" fontAlgn="auto">
              <a:spcBef>
                <a:spcPts val="0"/>
              </a:spcBef>
              <a:spcAft>
                <a:spcPts val="0"/>
              </a:spcAft>
              <a:defRPr/>
            </a:pPr>
            <a:r>
              <a:rPr lang="es-ES" sz="1000" dirty="0">
                <a:solidFill>
                  <a:srgbClr val="021C8A"/>
                </a:solidFill>
                <a:latin typeface="Arial" panose="020B0604020202020204" pitchFamily="34" charset="0"/>
              </a:rPr>
              <a:t>TOTAL</a:t>
            </a:r>
          </a:p>
        </p:txBody>
      </p:sp>
      <p:sp>
        <p:nvSpPr>
          <p:cNvPr id="42" name="CuadroTexto 41">
            <a:extLst>
              <a:ext uri="{FF2B5EF4-FFF2-40B4-BE49-F238E27FC236}">
                <a16:creationId xmlns:a16="http://schemas.microsoft.com/office/drawing/2014/main" id="{B6EC36B8-8338-DC43-9A92-EB92531FAB9E}"/>
              </a:ext>
            </a:extLst>
          </p:cNvPr>
          <p:cNvSpPr txBox="1"/>
          <p:nvPr/>
        </p:nvSpPr>
        <p:spPr>
          <a:xfrm>
            <a:off x="7482169" y="3271231"/>
            <a:ext cx="1586283" cy="246221"/>
          </a:xfrm>
          <a:prstGeom prst="rect">
            <a:avLst/>
          </a:prstGeom>
          <a:noFill/>
        </p:spPr>
        <p:txBody>
          <a:bodyPr wrap="square" rtlCol="0">
            <a:spAutoFit/>
          </a:bodyPr>
          <a:lstStyle/>
          <a:p>
            <a:pPr algn="just" fontAlgn="auto">
              <a:spcBef>
                <a:spcPts val="0"/>
              </a:spcBef>
              <a:spcAft>
                <a:spcPts val="0"/>
              </a:spcAft>
              <a:defRPr/>
            </a:pPr>
            <a:r>
              <a:rPr lang="es-ES" sz="1000" dirty="0">
                <a:solidFill>
                  <a:srgbClr val="021C8A"/>
                </a:solidFill>
                <a:latin typeface="Arial" panose="020B0604020202020204" pitchFamily="34" charset="0"/>
              </a:rPr>
              <a:t>PLAZO EJECUCIÓN</a:t>
            </a:r>
          </a:p>
        </p:txBody>
      </p:sp>
      <p:sp>
        <p:nvSpPr>
          <p:cNvPr id="44" name="CuadroTexto 43">
            <a:extLst>
              <a:ext uri="{FF2B5EF4-FFF2-40B4-BE49-F238E27FC236}">
                <a16:creationId xmlns:a16="http://schemas.microsoft.com/office/drawing/2014/main" id="{9911312C-112F-894C-BF15-DF488D9037DF}"/>
              </a:ext>
            </a:extLst>
          </p:cNvPr>
          <p:cNvSpPr txBox="1"/>
          <p:nvPr/>
        </p:nvSpPr>
        <p:spPr>
          <a:xfrm>
            <a:off x="4999479" y="3684056"/>
            <a:ext cx="1757505" cy="400110"/>
          </a:xfrm>
          <a:prstGeom prst="rect">
            <a:avLst/>
          </a:prstGeom>
          <a:noFill/>
        </p:spPr>
        <p:txBody>
          <a:bodyPr wrap="square" rtlCol="0">
            <a:spAutoFit/>
          </a:bodyPr>
          <a:lstStyle/>
          <a:p>
            <a:r>
              <a:rPr lang="es-CO" sz="2000" b="1" dirty="0">
                <a:latin typeface="Arial" panose="020B0604020202020204" pitchFamily="34" charset="0"/>
                <a:cs typeface="Arial" panose="020B0604020202020204" pitchFamily="34" charset="0"/>
              </a:rPr>
              <a:t>$555.960.965</a:t>
            </a:r>
          </a:p>
        </p:txBody>
      </p:sp>
      <p:sp>
        <p:nvSpPr>
          <p:cNvPr id="45" name="CuadroTexto 44">
            <a:extLst>
              <a:ext uri="{FF2B5EF4-FFF2-40B4-BE49-F238E27FC236}">
                <a16:creationId xmlns:a16="http://schemas.microsoft.com/office/drawing/2014/main" id="{6F151DC5-A2DA-4C42-9234-08F667093614}"/>
              </a:ext>
            </a:extLst>
          </p:cNvPr>
          <p:cNvSpPr txBox="1"/>
          <p:nvPr/>
        </p:nvSpPr>
        <p:spPr>
          <a:xfrm>
            <a:off x="5258454" y="3874682"/>
            <a:ext cx="1521976" cy="307777"/>
          </a:xfrm>
          <a:prstGeom prst="rect">
            <a:avLst/>
          </a:prstGeom>
          <a:noFill/>
        </p:spPr>
        <p:txBody>
          <a:bodyPr wrap="square" rtlCol="0">
            <a:spAutoFit/>
          </a:bodyPr>
          <a:lstStyle/>
          <a:p>
            <a:endParaRPr lang="es-CO" sz="1400" b="1" dirty="0">
              <a:solidFill>
                <a:srgbClr val="021C8A"/>
              </a:solidFill>
              <a:latin typeface="Arial" panose="020B0604020202020204" pitchFamily="34" charset="0"/>
              <a:cs typeface="Arial" panose="020B0604020202020204" pitchFamily="34" charset="0"/>
            </a:endParaRPr>
          </a:p>
        </p:txBody>
      </p:sp>
      <p:sp>
        <p:nvSpPr>
          <p:cNvPr id="46" name="CuadroTexto 45">
            <a:extLst>
              <a:ext uri="{FF2B5EF4-FFF2-40B4-BE49-F238E27FC236}">
                <a16:creationId xmlns:a16="http://schemas.microsoft.com/office/drawing/2014/main" id="{29A404AC-A829-C140-8F4C-F7523414CE3C}"/>
              </a:ext>
            </a:extLst>
          </p:cNvPr>
          <p:cNvSpPr txBox="1"/>
          <p:nvPr/>
        </p:nvSpPr>
        <p:spPr>
          <a:xfrm>
            <a:off x="5204885" y="4006949"/>
            <a:ext cx="1521976" cy="307777"/>
          </a:xfrm>
          <a:prstGeom prst="rect">
            <a:avLst/>
          </a:prstGeom>
          <a:noFill/>
        </p:spPr>
        <p:txBody>
          <a:bodyPr wrap="square" rtlCol="0">
            <a:spAutoFit/>
          </a:bodyPr>
          <a:lstStyle/>
          <a:p>
            <a:r>
              <a:rPr lang="es-CO" sz="1400" b="1" dirty="0">
                <a:solidFill>
                  <a:srgbClr val="021C8A"/>
                </a:solidFill>
                <a:latin typeface="Arial" panose="020B0604020202020204" pitchFamily="34" charset="0"/>
                <a:cs typeface="Arial" panose="020B0604020202020204" pitchFamily="34" charset="0"/>
              </a:rPr>
              <a:t>MILLONES</a:t>
            </a:r>
          </a:p>
        </p:txBody>
      </p:sp>
      <p:sp>
        <p:nvSpPr>
          <p:cNvPr id="50" name="Rectángulo 49">
            <a:extLst>
              <a:ext uri="{FF2B5EF4-FFF2-40B4-BE49-F238E27FC236}">
                <a16:creationId xmlns:a16="http://schemas.microsoft.com/office/drawing/2014/main" id="{A8978F0A-CC10-7C4D-A41A-A01E3ABC4EDF}"/>
              </a:ext>
            </a:extLst>
          </p:cNvPr>
          <p:cNvSpPr/>
          <p:nvPr/>
        </p:nvSpPr>
        <p:spPr>
          <a:xfrm>
            <a:off x="2199087" y="1778683"/>
            <a:ext cx="9001753" cy="1370431"/>
          </a:xfrm>
          <a:prstGeom prst="rect">
            <a:avLst/>
          </a:prstGeom>
          <a:solidFill>
            <a:schemeClr val="bg1"/>
          </a:solidFill>
          <a:ln w="9525">
            <a:solidFill>
              <a:srgbClr val="021C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7" name="CuadroTexto 46">
            <a:extLst>
              <a:ext uri="{FF2B5EF4-FFF2-40B4-BE49-F238E27FC236}">
                <a16:creationId xmlns:a16="http://schemas.microsoft.com/office/drawing/2014/main" id="{B4C540E1-DAD5-E747-81B2-7543F0EE589F}"/>
              </a:ext>
            </a:extLst>
          </p:cNvPr>
          <p:cNvSpPr txBox="1"/>
          <p:nvPr/>
        </p:nvSpPr>
        <p:spPr>
          <a:xfrm>
            <a:off x="4580289" y="4526628"/>
            <a:ext cx="1460980" cy="246221"/>
          </a:xfrm>
          <a:prstGeom prst="rect">
            <a:avLst/>
          </a:prstGeom>
          <a:noFill/>
        </p:spPr>
        <p:txBody>
          <a:bodyPr wrap="square" rtlCol="0">
            <a:spAutoFit/>
          </a:bodyPr>
          <a:lstStyle/>
          <a:p>
            <a:pPr algn="just" fontAlgn="auto">
              <a:spcBef>
                <a:spcPts val="0"/>
              </a:spcBef>
              <a:spcAft>
                <a:spcPts val="0"/>
              </a:spcAft>
              <a:defRPr/>
            </a:pPr>
            <a:r>
              <a:rPr lang="es-ES" sz="1000" dirty="0">
                <a:solidFill>
                  <a:srgbClr val="021C8A"/>
                </a:solidFill>
                <a:latin typeface="Arial" panose="020B0604020202020204" pitchFamily="34" charset="0"/>
              </a:rPr>
              <a:t>Descripción Impacto</a:t>
            </a:r>
          </a:p>
        </p:txBody>
      </p:sp>
      <p:cxnSp>
        <p:nvCxnSpPr>
          <p:cNvPr id="55" name="Conector recto 54">
            <a:extLst>
              <a:ext uri="{FF2B5EF4-FFF2-40B4-BE49-F238E27FC236}">
                <a16:creationId xmlns:a16="http://schemas.microsoft.com/office/drawing/2014/main" id="{ADABB8FD-6E3E-1A46-A6B1-623A184BCCB5}"/>
              </a:ext>
            </a:extLst>
          </p:cNvPr>
          <p:cNvCxnSpPr>
            <a:cxnSpLocks/>
          </p:cNvCxnSpPr>
          <p:nvPr/>
        </p:nvCxnSpPr>
        <p:spPr>
          <a:xfrm>
            <a:off x="6699964" y="1943009"/>
            <a:ext cx="0" cy="1096409"/>
          </a:xfrm>
          <a:prstGeom prst="line">
            <a:avLst/>
          </a:prstGeom>
        </p:spPr>
        <p:style>
          <a:lnRef idx="1">
            <a:schemeClr val="accent1"/>
          </a:lnRef>
          <a:fillRef idx="0">
            <a:schemeClr val="accent1"/>
          </a:fillRef>
          <a:effectRef idx="0">
            <a:schemeClr val="accent1"/>
          </a:effectRef>
          <a:fontRef idx="minor">
            <a:schemeClr val="tx1"/>
          </a:fontRef>
        </p:style>
      </p:cxnSp>
      <p:sp>
        <p:nvSpPr>
          <p:cNvPr id="64" name="CuadroTexto 63">
            <a:extLst>
              <a:ext uri="{FF2B5EF4-FFF2-40B4-BE49-F238E27FC236}">
                <a16:creationId xmlns:a16="http://schemas.microsoft.com/office/drawing/2014/main" id="{2CB2FB20-EF5E-7E48-A5EF-9FD5B71FFECA}"/>
              </a:ext>
            </a:extLst>
          </p:cNvPr>
          <p:cNvSpPr txBox="1"/>
          <p:nvPr/>
        </p:nvSpPr>
        <p:spPr>
          <a:xfrm>
            <a:off x="2218175" y="1820886"/>
            <a:ext cx="4491955" cy="1477328"/>
          </a:xfrm>
          <a:prstGeom prst="rect">
            <a:avLst/>
          </a:prstGeom>
          <a:noFill/>
        </p:spPr>
        <p:txBody>
          <a:bodyPr wrap="square" rtlCol="0">
            <a:spAutoFit/>
          </a:bodyPr>
          <a:lstStyle/>
          <a:p>
            <a:pPr algn="just" fontAlgn="auto">
              <a:spcBef>
                <a:spcPts val="0"/>
              </a:spcBef>
              <a:spcAft>
                <a:spcPts val="0"/>
              </a:spcAft>
              <a:defRPr/>
            </a:pPr>
            <a:r>
              <a:rPr lang="es-CO" sz="1000" dirty="0">
                <a:latin typeface="Arial" panose="020B0604020202020204" pitchFamily="34" charset="0"/>
              </a:rPr>
              <a:t>Con modelos evolutivos de genes, genomas y el desarrollo de nuevos sistemas de secuenciación genómica con supercómputo en 2013 demostramos que los resultados falsos negativos en la pandemia de Influenza A HINI 2009 fueron por mutaciones en los genes utilizados para el diagnóstico. Con nuevos programas computacionales aplicados al diseño molecular y secuenciación de una nueva generación se salvo la vida a 150 personas, además de triplicar la secuenciación de genomas. Al continuar la línea de investigación y </a:t>
            </a:r>
            <a:r>
              <a:rPr lang="es-CO" sz="1000">
                <a:latin typeface="Arial" panose="020B0604020202020204" pitchFamily="34" charset="0"/>
              </a:rPr>
              <a:t>recursos computacionales </a:t>
            </a:r>
            <a:r>
              <a:rPr lang="es-CO" sz="1000" dirty="0">
                <a:latin typeface="Arial" panose="020B0604020202020204" pitchFamily="34" charset="0"/>
              </a:rPr>
              <a:t>de alto </a:t>
            </a:r>
            <a:r>
              <a:rPr lang="es-CO" sz="1000">
                <a:latin typeface="Arial" panose="020B0604020202020204" pitchFamily="34" charset="0"/>
              </a:rPr>
              <a:t>rendimiento, </a:t>
            </a:r>
            <a:r>
              <a:rPr lang="es-CO" sz="1000" dirty="0">
                <a:latin typeface="Arial" panose="020B0604020202020204" pitchFamily="34" charset="0"/>
              </a:rPr>
              <a:t>se  determinó</a:t>
            </a:r>
          </a:p>
        </p:txBody>
      </p:sp>
      <p:sp>
        <p:nvSpPr>
          <p:cNvPr id="66" name="CuadroTexto 65">
            <a:extLst>
              <a:ext uri="{FF2B5EF4-FFF2-40B4-BE49-F238E27FC236}">
                <a16:creationId xmlns:a16="http://schemas.microsoft.com/office/drawing/2014/main" id="{6C1AD564-6807-014E-9E74-4F6EC45F9BD2}"/>
              </a:ext>
            </a:extLst>
          </p:cNvPr>
          <p:cNvSpPr txBox="1"/>
          <p:nvPr/>
        </p:nvSpPr>
        <p:spPr>
          <a:xfrm>
            <a:off x="4574992" y="4715432"/>
            <a:ext cx="3150406" cy="1477328"/>
          </a:xfrm>
          <a:prstGeom prst="rect">
            <a:avLst/>
          </a:prstGeom>
          <a:noFill/>
        </p:spPr>
        <p:txBody>
          <a:bodyPr wrap="square" rtlCol="0">
            <a:spAutoFit/>
          </a:bodyPr>
          <a:lstStyle/>
          <a:p>
            <a:pPr algn="just" fontAlgn="auto">
              <a:spcBef>
                <a:spcPts val="0"/>
              </a:spcBef>
              <a:spcAft>
                <a:spcPts val="0"/>
              </a:spcAft>
              <a:defRPr/>
            </a:pPr>
            <a:r>
              <a:rPr lang="es-ES" sz="1000" dirty="0">
                <a:latin typeface="Arial" panose="020B0604020202020204" pitchFamily="34" charset="0"/>
              </a:rPr>
              <a:t>Validación de diseños moleculares que complementen el diagnóstico molecular de los virus COVID-19 e Influenza A HINI autorizados por la Organización Mundial de la Salud.</a:t>
            </a:r>
          </a:p>
          <a:p>
            <a:pPr algn="just" fontAlgn="auto">
              <a:spcBef>
                <a:spcPts val="0"/>
              </a:spcBef>
              <a:spcAft>
                <a:spcPts val="0"/>
              </a:spcAft>
              <a:defRPr/>
            </a:pPr>
            <a:endParaRPr lang="es-ES" sz="1000" dirty="0">
              <a:latin typeface="Arial" panose="020B0604020202020204" pitchFamily="34" charset="0"/>
            </a:endParaRPr>
          </a:p>
          <a:p>
            <a:pPr algn="just" fontAlgn="auto">
              <a:spcBef>
                <a:spcPts val="0"/>
              </a:spcBef>
              <a:spcAft>
                <a:spcPts val="0"/>
              </a:spcAft>
              <a:defRPr/>
            </a:pPr>
            <a:r>
              <a:rPr lang="es-ES" sz="1000" dirty="0">
                <a:latin typeface="Arial" panose="020B0604020202020204" pitchFamily="34" charset="0"/>
              </a:rPr>
              <a:t>Aplicación del sistema de secuenciación genómica y supercómputo UIS para la caracterización de Genomas COVID-19 y tres genes utilizados para identificar al Virus de Influenza A HINI.</a:t>
            </a:r>
          </a:p>
        </p:txBody>
      </p:sp>
      <p:sp>
        <p:nvSpPr>
          <p:cNvPr id="67" name="CuadroTexto 66">
            <a:extLst>
              <a:ext uri="{FF2B5EF4-FFF2-40B4-BE49-F238E27FC236}">
                <a16:creationId xmlns:a16="http://schemas.microsoft.com/office/drawing/2014/main" id="{61348897-3D94-C24D-8659-E99290FFAEC2}"/>
              </a:ext>
            </a:extLst>
          </p:cNvPr>
          <p:cNvSpPr txBox="1"/>
          <p:nvPr/>
        </p:nvSpPr>
        <p:spPr>
          <a:xfrm>
            <a:off x="2862793" y="3569070"/>
            <a:ext cx="1708388" cy="553998"/>
          </a:xfrm>
          <a:prstGeom prst="rect">
            <a:avLst/>
          </a:prstGeom>
          <a:noFill/>
        </p:spPr>
        <p:txBody>
          <a:bodyPr wrap="square" rtlCol="0">
            <a:spAutoFit/>
          </a:bodyPr>
          <a:lstStyle/>
          <a:p>
            <a:pPr fontAlgn="auto">
              <a:spcBef>
                <a:spcPts val="0"/>
              </a:spcBef>
              <a:spcAft>
                <a:spcPts val="0"/>
              </a:spcAft>
              <a:defRPr/>
            </a:pPr>
            <a:r>
              <a:rPr lang="es-CO" sz="1000" b="1" dirty="0">
                <a:latin typeface="Arial" panose="020B0604020202020204" pitchFamily="34" charset="0"/>
              </a:rPr>
              <a:t>Sistemas de diagnóstico rápido para la infección por SARS-Cov-2</a:t>
            </a:r>
            <a:endParaRPr lang="es-ES" sz="1000" b="1" dirty="0">
              <a:latin typeface="Arial" panose="020B0604020202020204" pitchFamily="34" charset="0"/>
            </a:endParaRPr>
          </a:p>
        </p:txBody>
      </p:sp>
      <p:sp>
        <p:nvSpPr>
          <p:cNvPr id="68" name="CuadroTexto 67">
            <a:extLst>
              <a:ext uri="{FF2B5EF4-FFF2-40B4-BE49-F238E27FC236}">
                <a16:creationId xmlns:a16="http://schemas.microsoft.com/office/drawing/2014/main" id="{CB8D002D-C1E9-0447-94E1-1F5C988F369B}"/>
              </a:ext>
            </a:extLst>
          </p:cNvPr>
          <p:cNvSpPr txBox="1"/>
          <p:nvPr/>
        </p:nvSpPr>
        <p:spPr>
          <a:xfrm>
            <a:off x="7664020" y="3481462"/>
            <a:ext cx="1189042" cy="276999"/>
          </a:xfrm>
          <a:prstGeom prst="rect">
            <a:avLst/>
          </a:prstGeom>
          <a:noFill/>
        </p:spPr>
        <p:txBody>
          <a:bodyPr wrap="square" rtlCol="0">
            <a:spAutoFit/>
          </a:bodyPr>
          <a:lstStyle/>
          <a:p>
            <a:pPr algn="ctr" fontAlgn="auto">
              <a:spcBef>
                <a:spcPts val="0"/>
              </a:spcBef>
              <a:spcAft>
                <a:spcPts val="0"/>
              </a:spcAft>
              <a:defRPr/>
            </a:pPr>
            <a:r>
              <a:rPr lang="es-ES" sz="1200" b="1" dirty="0">
                <a:latin typeface="Arial" panose="020B0604020202020204" pitchFamily="34" charset="0"/>
              </a:rPr>
              <a:t>6 meses</a:t>
            </a:r>
          </a:p>
        </p:txBody>
      </p:sp>
      <p:pic>
        <p:nvPicPr>
          <p:cNvPr id="2" name="Imagen 1"/>
          <p:cNvPicPr>
            <a:picLocks noChangeAspect="1"/>
          </p:cNvPicPr>
          <p:nvPr/>
        </p:nvPicPr>
        <p:blipFill>
          <a:blip r:embed="rId6"/>
          <a:stretch>
            <a:fillRect/>
          </a:stretch>
        </p:blipFill>
        <p:spPr>
          <a:xfrm>
            <a:off x="181488" y="1989846"/>
            <a:ext cx="1908209" cy="948104"/>
          </a:xfrm>
          <a:prstGeom prst="rect">
            <a:avLst/>
          </a:prstGeom>
        </p:spPr>
      </p:pic>
      <p:pic>
        <p:nvPicPr>
          <p:cNvPr id="8" name="Imagen 7"/>
          <p:cNvPicPr>
            <a:picLocks noChangeAspect="1"/>
          </p:cNvPicPr>
          <p:nvPr/>
        </p:nvPicPr>
        <p:blipFill>
          <a:blip r:embed="rId7"/>
          <a:stretch>
            <a:fillRect/>
          </a:stretch>
        </p:blipFill>
        <p:spPr>
          <a:xfrm>
            <a:off x="342810" y="4553999"/>
            <a:ext cx="2006494" cy="1393022"/>
          </a:xfrm>
          <a:prstGeom prst="rect">
            <a:avLst/>
          </a:prstGeom>
          <a:ln>
            <a:solidFill>
              <a:schemeClr val="tx1"/>
            </a:solidFill>
          </a:ln>
        </p:spPr>
      </p:pic>
      <p:sp>
        <p:nvSpPr>
          <p:cNvPr id="10" name="Rectángulo 9"/>
          <p:cNvSpPr/>
          <p:nvPr/>
        </p:nvSpPr>
        <p:spPr>
          <a:xfrm>
            <a:off x="6680578" y="1820885"/>
            <a:ext cx="4520262" cy="1323439"/>
          </a:xfrm>
          <a:prstGeom prst="rect">
            <a:avLst/>
          </a:prstGeom>
        </p:spPr>
        <p:txBody>
          <a:bodyPr wrap="square">
            <a:spAutoFit/>
          </a:bodyPr>
          <a:lstStyle/>
          <a:p>
            <a:pPr algn="just" fontAlgn="auto">
              <a:spcBef>
                <a:spcPts val="0"/>
              </a:spcBef>
              <a:spcAft>
                <a:spcPts val="0"/>
              </a:spcAft>
              <a:defRPr/>
            </a:pPr>
            <a:r>
              <a:rPr lang="es-CO" sz="1000" dirty="0">
                <a:latin typeface="Arial" panose="020B0604020202020204" pitchFamily="34" charset="0"/>
              </a:rPr>
              <a:t>en enero de 2020 que los virus del COVID-19 reportados, tenían similitudes en la velocidad de propagación y cambios mutacionales similares a los del inicio de la pandemia de influenza A H1N1 2009. Por lo que se desarrolló con supercómputo un sistema de diagnóstico para complementar el oficial. En este proyecto se aplica el conocimiento adquirido desde 2009 para validar el sistema de diagnostico del COVID-19 e influenza A HINI. Además de la aplicación de las tecnologías genómicas UIS para obtener las secuencias del genoma del COVID-19 e influenza A HINI para beneficio de los colombianos.</a:t>
            </a:r>
            <a:endParaRPr lang="es-ES" sz="1000" dirty="0">
              <a:latin typeface="Arial" panose="020B0604020202020204" pitchFamily="34" charset="0"/>
            </a:endParaRPr>
          </a:p>
        </p:txBody>
      </p:sp>
      <p:pic>
        <p:nvPicPr>
          <p:cNvPr id="4" name="Imagen 3"/>
          <p:cNvPicPr>
            <a:picLocks noChangeAspect="1"/>
          </p:cNvPicPr>
          <p:nvPr/>
        </p:nvPicPr>
        <p:blipFill>
          <a:blip r:embed="rId8"/>
          <a:stretch>
            <a:fillRect/>
          </a:stretch>
        </p:blipFill>
        <p:spPr>
          <a:xfrm>
            <a:off x="2381036" y="4553998"/>
            <a:ext cx="2123270" cy="1393023"/>
          </a:xfrm>
          <a:prstGeom prst="rect">
            <a:avLst/>
          </a:prstGeom>
        </p:spPr>
      </p:pic>
    </p:spTree>
    <p:extLst>
      <p:ext uri="{BB962C8B-B14F-4D97-AF65-F5344CB8AC3E}">
        <p14:creationId xmlns:p14="http://schemas.microsoft.com/office/powerpoint/2010/main" val="273449756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TotalTime>
  <Words>332</Words>
  <Application>Microsoft Office PowerPoint</Application>
  <PresentationFormat>Panorámica</PresentationFormat>
  <Paragraphs>16</Paragraphs>
  <Slides>1</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vt:i4>
      </vt:variant>
    </vt:vector>
  </HeadingPairs>
  <TitlesOfParts>
    <vt:vector size="5" baseType="lpstr">
      <vt:lpstr>Arial</vt:lpstr>
      <vt:lpstr>Calibri</vt:lpstr>
      <vt:lpstr>Calibri Light</vt:lpstr>
      <vt:lpstr>Tema de Office</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Fabian Yesid Casallas Pena</dc:creator>
  <cp:lastModifiedBy>Jeronimo</cp:lastModifiedBy>
  <cp:revision>22</cp:revision>
  <dcterms:created xsi:type="dcterms:W3CDTF">2020-06-18T16:06:13Z</dcterms:created>
  <dcterms:modified xsi:type="dcterms:W3CDTF">2020-06-19T18:01:22Z</dcterms:modified>
</cp:coreProperties>
</file>