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21C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65" autoAdjust="0"/>
    <p:restoredTop sz="94715"/>
  </p:normalViewPr>
  <p:slideViewPr>
    <p:cSldViewPr snapToGrid="0" snapToObjects="1">
      <p:cViewPr varScale="1">
        <p:scale>
          <a:sx n="68" d="100"/>
          <a:sy n="68" d="100"/>
        </p:scale>
        <p:origin x="115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095D51-5964-4544-9B2F-97E0ECC73BE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116B944A-3BBE-844D-8949-5257EB204B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006CA77E-A006-A64F-A7C0-C414DAC42893}"/>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A6EA85B1-7911-994B-8381-358C67696F67}"/>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B02C01D-A35E-CB46-9188-0D9ECB249752}"/>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221433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713EAF-60A7-F446-9FBD-20A746003461}"/>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1C995C41-AC7F-1444-9412-813CA5458A2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4A9ACFA-A48B-534D-88FB-E1F74DEA607D}"/>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8D350AE3-3653-F44A-B50A-E6A8288DCDD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99AD8FB3-6032-3348-BA56-5831AE55437F}"/>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2843918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F6C17B3-B929-7747-8AA7-823A765933D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7C610F4C-28C4-034D-8767-BBB56CA1E816}"/>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084516A-5CFD-3640-9A06-E969C9761CB0}"/>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61C363F0-F59A-4746-AC3D-8ED940F6C2BD}"/>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86BDCED-B4F2-904C-913C-1F3F703B0CF2}"/>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661082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1981BD-2E95-A649-9B15-9F6691F41EC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EC8319D4-41A3-8243-8204-F1C0C811C0E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E586C75-6A94-FF40-A569-82500656D2D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777EF5CB-E576-7946-A39B-568DFB4EA41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72E47C0-2F0C-1042-B58F-A1DE7FF15BCD}"/>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2135748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9CC62A-0798-8448-BCF3-C0A72C880DCE}"/>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89C6F310-CB22-3148-B5E1-F93B46A9B7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151D89E-0C7A-BB4A-A51B-FEA8E4CF65D6}"/>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49AE42BB-A968-534B-815F-A697640C5D1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4300714A-2D1E-0A46-934D-16D489E889D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55656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A2EE35-19B7-2145-AEC2-BC65250EBB79}"/>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F1CF2EC-91DE-2848-A668-0D83C624E4EC}"/>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BF673B1B-6458-A941-99AB-A358E5A4BF9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6810757C-D380-2348-ADAD-FD1F98779CC9}"/>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1E2E6315-EB0E-4D4D-B3CF-4AA4038F144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DD1197F9-24C9-514A-8F27-B1A6C5B7407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803209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B3FEAC-3A6C-7B4A-B9DC-768864446FF3}"/>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58AA0B42-DDED-9540-B8D5-042F98E2C5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CD45B3DF-3DC8-A541-A924-CA156AC0C254}"/>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B30EBC15-BF29-9E4C-919A-1F8FAA3E40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092CE8AE-0BF3-1F40-A82F-5F5633914A5E}"/>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90D2462D-E55F-9648-ACDB-0F6F1EB9126A}"/>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8" name="Marcador de pie de página 7">
            <a:extLst>
              <a:ext uri="{FF2B5EF4-FFF2-40B4-BE49-F238E27FC236}">
                <a16:creationId xmlns:a16="http://schemas.microsoft.com/office/drawing/2014/main" id="{C6F52428-2E56-194D-AE2F-64BC22A5CACB}"/>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CFD0D555-F22E-7C43-9DF9-A25EF00B98F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111806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882C78-CBAC-1F45-88C0-C7A264BD482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FA9F50C8-A599-0F42-B02C-5656C9E6C199}"/>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4" name="Marcador de pie de página 3">
            <a:extLst>
              <a:ext uri="{FF2B5EF4-FFF2-40B4-BE49-F238E27FC236}">
                <a16:creationId xmlns:a16="http://schemas.microsoft.com/office/drawing/2014/main" id="{628052B0-2C1C-9145-93AD-6D00A157EFBF}"/>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3C8CC111-BC73-0642-8D73-62BE8CBC61DE}"/>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501179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B036A72-97FE-E649-8C8A-F8ADE54DEDB5}"/>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3" name="Marcador de pie de página 2">
            <a:extLst>
              <a:ext uri="{FF2B5EF4-FFF2-40B4-BE49-F238E27FC236}">
                <a16:creationId xmlns:a16="http://schemas.microsoft.com/office/drawing/2014/main" id="{7EA9084D-6465-1840-87FD-C4AB3A4283FA}"/>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B8213EB5-BD95-EE4B-9D1D-528033E13673}"/>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097759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32C9F4-9DE3-4A49-8A98-9B816CDB697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7053281-3F17-F742-AFE2-2450A57984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46273944-E34F-994F-BA34-EC775038B2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8B43FC1-59FD-6143-9FB9-0F130A96149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8529494E-43C9-2A42-B4D0-6500577A8FB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3E97D666-AAA7-6948-83CA-F2BF8D1EEA2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253555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A590B7-6C1A-8C45-A113-47A8501B1CB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FBF65886-3907-634F-A0C2-997C3F0D61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F003BAD3-99E8-BE44-A162-9FF3870EB2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7B60900-8B75-F24B-AE4A-6EDE06D1033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5C5C4DC8-9024-B547-8EC3-633D16780432}"/>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E861DC93-CAE3-044F-B78E-27C185F33DA3}"/>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014724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50FF3BA-2A2D-544A-BAA4-0359184759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D479421-ABA5-4843-A7BA-1BB78C66F8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9F51031-805E-1545-86FA-7398592172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2A7544D8-AEC2-F54A-882D-ED38F1DA6F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9ABFB247-DDCB-EA41-B32C-95C39A0390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CB52C5-7B8E-1B41-8097-8D3AFC0718FA}" type="slidenum">
              <a:rPr lang="es-CO" smtClean="0"/>
              <a:t>‹Nº›</a:t>
            </a:fld>
            <a:endParaRPr lang="es-CO"/>
          </a:p>
        </p:txBody>
      </p:sp>
    </p:spTree>
    <p:extLst>
      <p:ext uri="{BB962C8B-B14F-4D97-AF65-F5344CB8AC3E}">
        <p14:creationId xmlns:p14="http://schemas.microsoft.com/office/powerpoint/2010/main" val="4082298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9BAB6005-2BAF-D042-8B40-F0282197E7AA}"/>
              </a:ext>
            </a:extLst>
          </p:cNvPr>
          <p:cNvPicPr>
            <a:picLocks noChangeAspect="1"/>
          </p:cNvPicPr>
          <p:nvPr/>
        </p:nvPicPr>
        <p:blipFill>
          <a:blip r:embed="rId2"/>
          <a:stretch>
            <a:fillRect/>
          </a:stretch>
        </p:blipFill>
        <p:spPr>
          <a:xfrm>
            <a:off x="0" y="0"/>
            <a:ext cx="12192000" cy="6858000"/>
          </a:xfrm>
          <a:prstGeom prst="rect">
            <a:avLst/>
          </a:prstGeom>
        </p:spPr>
      </p:pic>
      <p:sp>
        <p:nvSpPr>
          <p:cNvPr id="6" name="CuadroTexto 5">
            <a:extLst>
              <a:ext uri="{FF2B5EF4-FFF2-40B4-BE49-F238E27FC236}">
                <a16:creationId xmlns:a16="http://schemas.microsoft.com/office/drawing/2014/main" id="{B7A2B7C6-3A15-1F4B-A0F9-BF7BDEF4F68E}"/>
              </a:ext>
            </a:extLst>
          </p:cNvPr>
          <p:cNvSpPr txBox="1"/>
          <p:nvPr/>
        </p:nvSpPr>
        <p:spPr>
          <a:xfrm>
            <a:off x="2886819" y="525870"/>
            <a:ext cx="6308899" cy="923330"/>
          </a:xfrm>
          <a:prstGeom prst="rect">
            <a:avLst/>
          </a:prstGeom>
          <a:solidFill>
            <a:srgbClr val="FFFFFF">
              <a:alpha val="27059"/>
            </a:srgbClr>
          </a:solidFill>
        </p:spPr>
        <p:txBody>
          <a:bodyPr wrap="square" rtlCol="0">
            <a:spAutoFit/>
          </a:bodyPr>
          <a:lstStyle/>
          <a:p>
            <a:r>
              <a:rPr lang="es-CO" dirty="0" err="1"/>
              <a:t>DeepSARS</a:t>
            </a:r>
            <a:r>
              <a:rPr lang="es-CO" dirty="0"/>
              <a:t>: Sistema de aprendizaje profundo automático para la identificación temprana y seguimiento de pacientes con riesgo de síndrome de </a:t>
            </a:r>
            <a:r>
              <a:rPr lang="es-CO" dirty="0" err="1"/>
              <a:t>distrés</a:t>
            </a:r>
            <a:r>
              <a:rPr lang="es-CO" dirty="0"/>
              <a:t> respiratorio agudo</a:t>
            </a:r>
            <a:endParaRPr lang="es-CO" sz="1400" b="1" dirty="0">
              <a:latin typeface="Arial" panose="020B0604020202020204" pitchFamily="34" charset="0"/>
              <a:cs typeface="Arial" panose="020B0604020202020204" pitchFamily="34" charset="0"/>
            </a:endParaRPr>
          </a:p>
        </p:txBody>
      </p:sp>
      <p:sp>
        <p:nvSpPr>
          <p:cNvPr id="7" name="CuadroTexto 6">
            <a:extLst>
              <a:ext uri="{FF2B5EF4-FFF2-40B4-BE49-F238E27FC236}">
                <a16:creationId xmlns:a16="http://schemas.microsoft.com/office/drawing/2014/main" id="{C8BBEFE5-04B7-8F41-95B6-BF0EBF318411}"/>
              </a:ext>
            </a:extLst>
          </p:cNvPr>
          <p:cNvSpPr txBox="1"/>
          <p:nvPr/>
        </p:nvSpPr>
        <p:spPr>
          <a:xfrm>
            <a:off x="9648874" y="798310"/>
            <a:ext cx="2028092" cy="738664"/>
          </a:xfrm>
          <a:prstGeom prst="rect">
            <a:avLst/>
          </a:prstGeom>
          <a:noFill/>
        </p:spPr>
        <p:txBody>
          <a:bodyPr wrap="square" rtlCol="0">
            <a:spAutoFit/>
          </a:bodyPr>
          <a:lstStyle/>
          <a:p>
            <a:pPr algn="ctr"/>
            <a:r>
              <a:rPr lang="es-CO" sz="1400" b="1" dirty="0">
                <a:latin typeface="Arial" panose="020B0604020202020204" pitchFamily="34" charset="0"/>
                <a:cs typeface="Arial" panose="020B0604020202020204" pitchFamily="34" charset="0"/>
              </a:rPr>
              <a:t>UNIVERSIDAD INDUSTRIAL DE SANTANDER</a:t>
            </a:r>
          </a:p>
        </p:txBody>
      </p:sp>
      <p:cxnSp>
        <p:nvCxnSpPr>
          <p:cNvPr id="9" name="Conector recto 8">
            <a:extLst>
              <a:ext uri="{FF2B5EF4-FFF2-40B4-BE49-F238E27FC236}">
                <a16:creationId xmlns:a16="http://schemas.microsoft.com/office/drawing/2014/main" id="{A4D819CE-042D-4F40-8A5D-63C5AF787F7C}"/>
              </a:ext>
            </a:extLst>
          </p:cNvPr>
          <p:cNvCxnSpPr>
            <a:cxnSpLocks/>
          </p:cNvCxnSpPr>
          <p:nvPr/>
        </p:nvCxnSpPr>
        <p:spPr>
          <a:xfrm>
            <a:off x="9215120" y="488849"/>
            <a:ext cx="0" cy="825695"/>
          </a:xfrm>
          <a:prstGeom prst="line">
            <a:avLst/>
          </a:prstGeom>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55561E97-8139-094C-B725-2848CB8974E7}"/>
              </a:ext>
            </a:extLst>
          </p:cNvPr>
          <p:cNvSpPr txBox="1"/>
          <p:nvPr/>
        </p:nvSpPr>
        <p:spPr>
          <a:xfrm>
            <a:off x="670574" y="2095648"/>
            <a:ext cx="1398165" cy="307777"/>
          </a:xfrm>
          <a:prstGeom prst="rect">
            <a:avLst/>
          </a:prstGeom>
          <a:noFill/>
        </p:spPr>
        <p:txBody>
          <a:bodyPr wrap="square" rtlCol="0">
            <a:spAutoFit/>
          </a:bodyPr>
          <a:lstStyle/>
          <a:p>
            <a:pPr algn="ctr"/>
            <a:r>
              <a:rPr lang="es-CO" sz="1400" b="1" dirty="0">
                <a:latin typeface="Arial" panose="020B0604020202020204" pitchFamily="34" charset="0"/>
                <a:cs typeface="Arial" panose="020B0604020202020204" pitchFamily="34" charset="0"/>
              </a:rPr>
              <a:t>LOGO</a:t>
            </a:r>
          </a:p>
        </p:txBody>
      </p:sp>
      <p:sp>
        <p:nvSpPr>
          <p:cNvPr id="14" name="CuadroTexto 13">
            <a:extLst>
              <a:ext uri="{FF2B5EF4-FFF2-40B4-BE49-F238E27FC236}">
                <a16:creationId xmlns:a16="http://schemas.microsoft.com/office/drawing/2014/main" id="{B231EA21-AB0A-584E-B2CD-EF6441CD96F7}"/>
              </a:ext>
            </a:extLst>
          </p:cNvPr>
          <p:cNvSpPr txBox="1"/>
          <p:nvPr/>
        </p:nvSpPr>
        <p:spPr>
          <a:xfrm>
            <a:off x="2475131" y="1828511"/>
            <a:ext cx="4771287" cy="246221"/>
          </a:xfrm>
          <a:prstGeom prst="rect">
            <a:avLst/>
          </a:prstGeom>
          <a:noFill/>
        </p:spPr>
        <p:txBody>
          <a:bodyPr wrap="square" rtlCol="0">
            <a:spAutoFit/>
          </a:bodyPr>
          <a:lstStyle/>
          <a:p>
            <a:pPr algn="just" fontAlgn="auto">
              <a:spcBef>
                <a:spcPts val="0"/>
              </a:spcBef>
              <a:spcAft>
                <a:spcPts val="0"/>
              </a:spcAft>
              <a:defRPr/>
            </a:pPr>
            <a:r>
              <a:rPr lang="es-ES" sz="1000" dirty="0">
                <a:solidFill>
                  <a:schemeClr val="bg1">
                    <a:lumMod val="50000"/>
                  </a:schemeClr>
                </a:solidFill>
                <a:latin typeface="Arial" panose="020B0604020202020204" pitchFamily="34" charset="0"/>
              </a:rPr>
              <a:t>Descripción máximo 2 párrafos</a:t>
            </a:r>
          </a:p>
        </p:txBody>
      </p:sp>
      <p:cxnSp>
        <p:nvCxnSpPr>
          <p:cNvPr id="17" name="Conector recto 16">
            <a:extLst>
              <a:ext uri="{FF2B5EF4-FFF2-40B4-BE49-F238E27FC236}">
                <a16:creationId xmlns:a16="http://schemas.microsoft.com/office/drawing/2014/main" id="{EFC96AC6-706F-2F41-9EB3-EC6A05FF9245}"/>
              </a:ext>
            </a:extLst>
          </p:cNvPr>
          <p:cNvCxnSpPr>
            <a:cxnSpLocks/>
          </p:cNvCxnSpPr>
          <p:nvPr/>
        </p:nvCxnSpPr>
        <p:spPr>
          <a:xfrm>
            <a:off x="2349304"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pic>
        <p:nvPicPr>
          <p:cNvPr id="22" name="Imagen 15">
            <a:extLst>
              <a:ext uri="{FF2B5EF4-FFF2-40B4-BE49-F238E27FC236}">
                <a16:creationId xmlns:a16="http://schemas.microsoft.com/office/drawing/2014/main" id="{0C35F5AC-870E-9B4E-9E9B-C222A9AE0916}"/>
              </a:ext>
            </a:extLst>
          </p:cNvPr>
          <p:cNvPicPr>
            <a:picLocks noChangeAspect="1"/>
          </p:cNvPicPr>
          <p:nvPr/>
        </p:nvPicPr>
        <p:blipFill>
          <a:blip r:embed="rId3">
            <a:biLevel thresh="75000"/>
            <a:extLst>
              <a:ext uri="{28A0092B-C50C-407E-A947-70E740481C1C}">
                <a14:useLocalDpi xmlns:a14="http://schemas.microsoft.com/office/drawing/2010/main" val="0"/>
              </a:ext>
            </a:extLst>
          </a:blip>
          <a:srcRect/>
          <a:stretch>
            <a:fillRect/>
          </a:stretch>
        </p:blipFill>
        <p:spPr bwMode="auto">
          <a:xfrm>
            <a:off x="2478210" y="3311642"/>
            <a:ext cx="527230" cy="58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Imagen 18">
            <a:extLst>
              <a:ext uri="{FF2B5EF4-FFF2-40B4-BE49-F238E27FC236}">
                <a16:creationId xmlns:a16="http://schemas.microsoft.com/office/drawing/2014/main" id="{CB0C3E14-7172-2A42-AC8D-1FA8663AB601}"/>
              </a:ext>
            </a:extLst>
          </p:cNvPr>
          <p:cNvPicPr>
            <a:picLocks noChangeAspect="1"/>
          </p:cNvPicPr>
          <p:nvPr/>
        </p:nvPicPr>
        <p:blipFill>
          <a:blip r:embed="rId4">
            <a:biLevel thresh="75000"/>
            <a:extLst>
              <a:ext uri="{28A0092B-C50C-407E-A947-70E740481C1C}">
                <a14:useLocalDpi xmlns:a14="http://schemas.microsoft.com/office/drawing/2010/main" val="0"/>
              </a:ext>
            </a:extLst>
          </a:blip>
          <a:srcRect/>
          <a:stretch>
            <a:fillRect/>
          </a:stretch>
        </p:blipFill>
        <p:spPr bwMode="auto">
          <a:xfrm>
            <a:off x="4574992" y="3311641"/>
            <a:ext cx="653096" cy="653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Imagen 21">
            <a:extLst>
              <a:ext uri="{FF2B5EF4-FFF2-40B4-BE49-F238E27FC236}">
                <a16:creationId xmlns:a16="http://schemas.microsoft.com/office/drawing/2014/main" id="{3C20BDDF-CC0B-1644-9916-286AFBEAEFBA}"/>
              </a:ext>
            </a:extLst>
          </p:cNvPr>
          <p:cNvPicPr>
            <a:picLocks noChangeAspect="1"/>
          </p:cNvPicPr>
          <p:nvPr/>
        </p:nvPicPr>
        <p:blipFill>
          <a:blip r:embed="rId5">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9201993" y="3393396"/>
            <a:ext cx="498475"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Imagen 23">
            <a:extLst>
              <a:ext uri="{FF2B5EF4-FFF2-40B4-BE49-F238E27FC236}">
                <a16:creationId xmlns:a16="http://schemas.microsoft.com/office/drawing/2014/main" id="{E9820127-B9DC-DC44-B458-6D0130A17899}"/>
              </a:ext>
            </a:extLst>
          </p:cNvPr>
          <p:cNvPicPr>
            <a:picLocks noChangeAspect="1"/>
          </p:cNvPicPr>
          <p:nvPr/>
        </p:nvPicPr>
        <p:blipFill>
          <a:blip r:embed="rId6">
            <a:biLevel thresh="75000"/>
            <a:extLst>
              <a:ext uri="{28A0092B-C50C-407E-A947-70E740481C1C}">
                <a14:useLocalDpi xmlns:a14="http://schemas.microsoft.com/office/drawing/2010/main" val="0"/>
              </a:ext>
            </a:extLst>
          </a:blip>
          <a:srcRect/>
          <a:stretch>
            <a:fillRect/>
          </a:stretch>
        </p:blipFill>
        <p:spPr bwMode="auto">
          <a:xfrm>
            <a:off x="6850728" y="3356884"/>
            <a:ext cx="534987"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CuadroTexto 25">
            <a:extLst>
              <a:ext uri="{FF2B5EF4-FFF2-40B4-BE49-F238E27FC236}">
                <a16:creationId xmlns:a16="http://schemas.microsoft.com/office/drawing/2014/main" id="{285097D0-949E-D147-977D-3EBEDDA8601A}"/>
              </a:ext>
            </a:extLst>
          </p:cNvPr>
          <p:cNvSpPr txBox="1"/>
          <p:nvPr/>
        </p:nvSpPr>
        <p:spPr>
          <a:xfrm>
            <a:off x="2966164" y="3271231"/>
            <a:ext cx="80243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LÍNEA</a:t>
            </a:r>
          </a:p>
        </p:txBody>
      </p:sp>
      <p:cxnSp>
        <p:nvCxnSpPr>
          <p:cNvPr id="35" name="Conector recto 34">
            <a:extLst>
              <a:ext uri="{FF2B5EF4-FFF2-40B4-BE49-F238E27FC236}">
                <a16:creationId xmlns:a16="http://schemas.microsoft.com/office/drawing/2014/main" id="{B11DB1E4-A74D-7D41-ABD1-870012FF4882}"/>
              </a:ext>
            </a:extLst>
          </p:cNvPr>
          <p:cNvCxnSpPr>
            <a:cxnSpLocks/>
          </p:cNvCxnSpPr>
          <p:nvPr/>
        </p:nvCxnSpPr>
        <p:spPr>
          <a:xfrm>
            <a:off x="4494139"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6FED5EBD-85B9-CC4B-A9D4-65EF9B06A05F}"/>
              </a:ext>
            </a:extLst>
          </p:cNvPr>
          <p:cNvCxnSpPr>
            <a:cxnSpLocks/>
          </p:cNvCxnSpPr>
          <p:nvPr/>
        </p:nvCxnSpPr>
        <p:spPr>
          <a:xfrm>
            <a:off x="6699964"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ector recto 36">
            <a:extLst>
              <a:ext uri="{FF2B5EF4-FFF2-40B4-BE49-F238E27FC236}">
                <a16:creationId xmlns:a16="http://schemas.microsoft.com/office/drawing/2014/main" id="{75BBD363-0E1B-7B41-A32A-281626EBDA62}"/>
              </a:ext>
            </a:extLst>
          </p:cNvPr>
          <p:cNvCxnSpPr>
            <a:cxnSpLocks/>
          </p:cNvCxnSpPr>
          <p:nvPr/>
        </p:nvCxnSpPr>
        <p:spPr>
          <a:xfrm>
            <a:off x="9084376"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C6EAB28C-8F2C-CF4C-A897-3A35E29054CB}"/>
              </a:ext>
            </a:extLst>
          </p:cNvPr>
          <p:cNvCxnSpPr>
            <a:cxnSpLocks/>
          </p:cNvCxnSpPr>
          <p:nvPr/>
        </p:nvCxnSpPr>
        <p:spPr>
          <a:xfrm>
            <a:off x="11352139"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B8E289DA-8896-114B-96AA-97AF21296D62}"/>
              </a:ext>
            </a:extLst>
          </p:cNvPr>
          <p:cNvSpPr txBox="1"/>
          <p:nvPr/>
        </p:nvSpPr>
        <p:spPr>
          <a:xfrm>
            <a:off x="5310779" y="3271231"/>
            <a:ext cx="80243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TOTAL</a:t>
            </a:r>
          </a:p>
        </p:txBody>
      </p:sp>
      <p:sp>
        <p:nvSpPr>
          <p:cNvPr id="42" name="CuadroTexto 41">
            <a:extLst>
              <a:ext uri="{FF2B5EF4-FFF2-40B4-BE49-F238E27FC236}">
                <a16:creationId xmlns:a16="http://schemas.microsoft.com/office/drawing/2014/main" id="{B6EC36B8-8338-DC43-9A92-EB92531FAB9E}"/>
              </a:ext>
            </a:extLst>
          </p:cNvPr>
          <p:cNvSpPr txBox="1"/>
          <p:nvPr/>
        </p:nvSpPr>
        <p:spPr>
          <a:xfrm>
            <a:off x="7482169" y="3271231"/>
            <a:ext cx="158628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PLAZO EJECUCIÓN</a:t>
            </a:r>
          </a:p>
        </p:txBody>
      </p:sp>
      <p:sp>
        <p:nvSpPr>
          <p:cNvPr id="43" name="CuadroTexto 42">
            <a:extLst>
              <a:ext uri="{FF2B5EF4-FFF2-40B4-BE49-F238E27FC236}">
                <a16:creationId xmlns:a16="http://schemas.microsoft.com/office/drawing/2014/main" id="{0819A66A-35E6-4D40-9589-62DDC222FA3A}"/>
              </a:ext>
            </a:extLst>
          </p:cNvPr>
          <p:cNvSpPr txBox="1"/>
          <p:nvPr/>
        </p:nvSpPr>
        <p:spPr>
          <a:xfrm>
            <a:off x="9877517" y="3271231"/>
            <a:ext cx="1453821"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CITAR ALIADOS</a:t>
            </a:r>
          </a:p>
        </p:txBody>
      </p:sp>
      <p:sp>
        <p:nvSpPr>
          <p:cNvPr id="44" name="CuadroTexto 43">
            <a:extLst>
              <a:ext uri="{FF2B5EF4-FFF2-40B4-BE49-F238E27FC236}">
                <a16:creationId xmlns:a16="http://schemas.microsoft.com/office/drawing/2014/main" id="{9911312C-112F-894C-BF15-DF488D9037DF}"/>
              </a:ext>
            </a:extLst>
          </p:cNvPr>
          <p:cNvSpPr txBox="1"/>
          <p:nvPr/>
        </p:nvSpPr>
        <p:spPr>
          <a:xfrm>
            <a:off x="5091572" y="3534609"/>
            <a:ext cx="1665412" cy="400110"/>
          </a:xfrm>
          <a:prstGeom prst="rect">
            <a:avLst/>
          </a:prstGeom>
          <a:noFill/>
        </p:spPr>
        <p:txBody>
          <a:bodyPr wrap="square" rtlCol="0">
            <a:spAutoFit/>
          </a:bodyPr>
          <a:lstStyle/>
          <a:p>
            <a:r>
              <a:rPr lang="es-CO" sz="2000" b="1" dirty="0">
                <a:latin typeface="Arial" panose="020B0604020202020204" pitchFamily="34" charset="0"/>
                <a:cs typeface="Arial" panose="020B0604020202020204" pitchFamily="34" charset="0"/>
              </a:rPr>
              <a:t>$</a:t>
            </a:r>
            <a:r>
              <a:rPr lang="es-CO" sz="2000" b="1" dirty="0"/>
              <a:t>938.592.475</a:t>
            </a:r>
            <a:endParaRPr lang="es-CO" sz="2000" b="1" dirty="0">
              <a:latin typeface="Arial" panose="020B0604020202020204" pitchFamily="34" charset="0"/>
              <a:cs typeface="Arial" panose="020B0604020202020204" pitchFamily="34" charset="0"/>
            </a:endParaRPr>
          </a:p>
        </p:txBody>
      </p:sp>
      <p:sp>
        <p:nvSpPr>
          <p:cNvPr id="46" name="CuadroTexto 45">
            <a:extLst>
              <a:ext uri="{FF2B5EF4-FFF2-40B4-BE49-F238E27FC236}">
                <a16:creationId xmlns:a16="http://schemas.microsoft.com/office/drawing/2014/main" id="{29A404AC-A829-C140-8F4C-F7523414CE3C}"/>
              </a:ext>
            </a:extLst>
          </p:cNvPr>
          <p:cNvSpPr txBox="1"/>
          <p:nvPr/>
        </p:nvSpPr>
        <p:spPr>
          <a:xfrm>
            <a:off x="5244012" y="3896159"/>
            <a:ext cx="1521976" cy="307777"/>
          </a:xfrm>
          <a:prstGeom prst="rect">
            <a:avLst/>
          </a:prstGeom>
          <a:noFill/>
        </p:spPr>
        <p:txBody>
          <a:bodyPr wrap="square" rtlCol="0">
            <a:spAutoFit/>
          </a:bodyPr>
          <a:lstStyle/>
          <a:p>
            <a:r>
              <a:rPr lang="es-CO" sz="1400" b="1" dirty="0">
                <a:solidFill>
                  <a:srgbClr val="021C8A"/>
                </a:solidFill>
                <a:latin typeface="Arial" panose="020B0604020202020204" pitchFamily="34" charset="0"/>
                <a:cs typeface="Arial" panose="020B0604020202020204" pitchFamily="34" charset="0"/>
              </a:rPr>
              <a:t>MILLONES</a:t>
            </a:r>
          </a:p>
        </p:txBody>
      </p:sp>
      <p:sp>
        <p:nvSpPr>
          <p:cNvPr id="50" name="Rectángulo 49">
            <a:extLst>
              <a:ext uri="{FF2B5EF4-FFF2-40B4-BE49-F238E27FC236}">
                <a16:creationId xmlns:a16="http://schemas.microsoft.com/office/drawing/2014/main" id="{A8978F0A-CC10-7C4D-A41A-A01E3ABC4EDF}"/>
              </a:ext>
            </a:extLst>
          </p:cNvPr>
          <p:cNvSpPr/>
          <p:nvPr/>
        </p:nvSpPr>
        <p:spPr>
          <a:xfrm>
            <a:off x="2347748" y="1809167"/>
            <a:ext cx="9001753" cy="1370431"/>
          </a:xfrm>
          <a:prstGeom prst="rect">
            <a:avLst/>
          </a:prstGeom>
          <a:solidFill>
            <a:schemeClr val="bg1"/>
          </a:solidFill>
          <a:ln w="9525">
            <a:solidFill>
              <a:srgbClr val="021C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2" name="Rectángulo 51">
            <a:extLst>
              <a:ext uri="{FF2B5EF4-FFF2-40B4-BE49-F238E27FC236}">
                <a16:creationId xmlns:a16="http://schemas.microsoft.com/office/drawing/2014/main" id="{621BFA97-E5F7-8448-AB9E-08BB1ED4E367}"/>
              </a:ext>
            </a:extLst>
          </p:cNvPr>
          <p:cNvSpPr/>
          <p:nvPr/>
        </p:nvSpPr>
        <p:spPr>
          <a:xfrm>
            <a:off x="339970" y="4538608"/>
            <a:ext cx="1996056" cy="1370431"/>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7" name="CuadroTexto 46">
            <a:extLst>
              <a:ext uri="{FF2B5EF4-FFF2-40B4-BE49-F238E27FC236}">
                <a16:creationId xmlns:a16="http://schemas.microsoft.com/office/drawing/2014/main" id="{B4C540E1-DAD5-E747-81B2-7543F0EE589F}"/>
              </a:ext>
            </a:extLst>
          </p:cNvPr>
          <p:cNvSpPr txBox="1"/>
          <p:nvPr/>
        </p:nvSpPr>
        <p:spPr>
          <a:xfrm>
            <a:off x="4580289" y="4526628"/>
            <a:ext cx="1460980"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Descripción Impacto</a:t>
            </a:r>
          </a:p>
        </p:txBody>
      </p:sp>
      <p:sp>
        <p:nvSpPr>
          <p:cNvPr id="53" name="Rectángulo 52">
            <a:extLst>
              <a:ext uri="{FF2B5EF4-FFF2-40B4-BE49-F238E27FC236}">
                <a16:creationId xmlns:a16="http://schemas.microsoft.com/office/drawing/2014/main" id="{72484E0E-F4B7-EB44-96D2-F554222AC214}"/>
              </a:ext>
            </a:extLst>
          </p:cNvPr>
          <p:cNvSpPr/>
          <p:nvPr/>
        </p:nvSpPr>
        <p:spPr>
          <a:xfrm>
            <a:off x="2386842" y="4538608"/>
            <a:ext cx="2117461" cy="1370431"/>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4" name="CuadroTexto 53">
            <a:extLst>
              <a:ext uri="{FF2B5EF4-FFF2-40B4-BE49-F238E27FC236}">
                <a16:creationId xmlns:a16="http://schemas.microsoft.com/office/drawing/2014/main" id="{B8B1FA22-7F33-C147-8642-E1E34911C8BD}"/>
              </a:ext>
            </a:extLst>
          </p:cNvPr>
          <p:cNvSpPr txBox="1"/>
          <p:nvPr/>
        </p:nvSpPr>
        <p:spPr>
          <a:xfrm>
            <a:off x="2466047" y="1872671"/>
            <a:ext cx="2497726"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Descripción máximo dos párrafos</a:t>
            </a:r>
          </a:p>
        </p:txBody>
      </p:sp>
      <p:cxnSp>
        <p:nvCxnSpPr>
          <p:cNvPr id="55" name="Conector recto 54">
            <a:extLst>
              <a:ext uri="{FF2B5EF4-FFF2-40B4-BE49-F238E27FC236}">
                <a16:creationId xmlns:a16="http://schemas.microsoft.com/office/drawing/2014/main" id="{ADABB8FD-6E3E-1A46-A6B1-623A184BCCB5}"/>
              </a:ext>
            </a:extLst>
          </p:cNvPr>
          <p:cNvCxnSpPr>
            <a:cxnSpLocks/>
          </p:cNvCxnSpPr>
          <p:nvPr/>
        </p:nvCxnSpPr>
        <p:spPr>
          <a:xfrm>
            <a:off x="6699964" y="1943009"/>
            <a:ext cx="0" cy="1096409"/>
          </a:xfrm>
          <a:prstGeom prst="line">
            <a:avLst/>
          </a:prstGeom>
        </p:spPr>
        <p:style>
          <a:lnRef idx="1">
            <a:schemeClr val="accent1"/>
          </a:lnRef>
          <a:fillRef idx="0">
            <a:schemeClr val="accent1"/>
          </a:fillRef>
          <a:effectRef idx="0">
            <a:schemeClr val="accent1"/>
          </a:effectRef>
          <a:fontRef idx="minor">
            <a:schemeClr val="tx1"/>
          </a:fontRef>
        </p:style>
      </p:cxnSp>
      <p:sp>
        <p:nvSpPr>
          <p:cNvPr id="61" name="CuadroTexto 60">
            <a:extLst>
              <a:ext uri="{FF2B5EF4-FFF2-40B4-BE49-F238E27FC236}">
                <a16:creationId xmlns:a16="http://schemas.microsoft.com/office/drawing/2014/main" id="{3C884FBC-F17C-5E4D-8073-07791C08657D}"/>
              </a:ext>
            </a:extLst>
          </p:cNvPr>
          <p:cNvSpPr txBox="1"/>
          <p:nvPr/>
        </p:nvSpPr>
        <p:spPr>
          <a:xfrm>
            <a:off x="899523" y="5069934"/>
            <a:ext cx="876950" cy="307777"/>
          </a:xfrm>
          <a:prstGeom prst="rect">
            <a:avLst/>
          </a:prstGeom>
          <a:noFill/>
        </p:spPr>
        <p:txBody>
          <a:bodyPr wrap="square" rtlCol="0">
            <a:spAutoFit/>
          </a:bodyPr>
          <a:lstStyle/>
          <a:p>
            <a:r>
              <a:rPr lang="es-CO" sz="1400" b="1" dirty="0">
                <a:solidFill>
                  <a:schemeClr val="bg1"/>
                </a:solidFill>
                <a:latin typeface="Arial" panose="020B0604020202020204" pitchFamily="34" charset="0"/>
                <a:cs typeface="Arial" panose="020B0604020202020204" pitchFamily="34" charset="0"/>
              </a:rPr>
              <a:t>FOTO 1</a:t>
            </a:r>
          </a:p>
        </p:txBody>
      </p:sp>
      <p:sp>
        <p:nvSpPr>
          <p:cNvPr id="62" name="CuadroTexto 61">
            <a:extLst>
              <a:ext uri="{FF2B5EF4-FFF2-40B4-BE49-F238E27FC236}">
                <a16:creationId xmlns:a16="http://schemas.microsoft.com/office/drawing/2014/main" id="{7CAA71C7-E62A-7546-AA79-7BA68B2BB8C2}"/>
              </a:ext>
            </a:extLst>
          </p:cNvPr>
          <p:cNvSpPr txBox="1"/>
          <p:nvPr/>
        </p:nvSpPr>
        <p:spPr>
          <a:xfrm>
            <a:off x="3074466" y="5069934"/>
            <a:ext cx="876950" cy="307777"/>
          </a:xfrm>
          <a:prstGeom prst="rect">
            <a:avLst/>
          </a:prstGeom>
          <a:noFill/>
        </p:spPr>
        <p:txBody>
          <a:bodyPr wrap="square" rtlCol="0">
            <a:spAutoFit/>
          </a:bodyPr>
          <a:lstStyle/>
          <a:p>
            <a:r>
              <a:rPr lang="es-CO" sz="1400" b="1" dirty="0">
                <a:solidFill>
                  <a:schemeClr val="bg1"/>
                </a:solidFill>
                <a:latin typeface="Arial" panose="020B0604020202020204" pitchFamily="34" charset="0"/>
                <a:cs typeface="Arial" panose="020B0604020202020204" pitchFamily="34" charset="0"/>
              </a:rPr>
              <a:t>FOTO 2</a:t>
            </a:r>
          </a:p>
        </p:txBody>
      </p:sp>
      <p:sp>
        <p:nvSpPr>
          <p:cNvPr id="64" name="CuadroTexto 63">
            <a:extLst>
              <a:ext uri="{FF2B5EF4-FFF2-40B4-BE49-F238E27FC236}">
                <a16:creationId xmlns:a16="http://schemas.microsoft.com/office/drawing/2014/main" id="{2CB2FB20-EF5E-7E48-A5EF-9FD5B71FFECA}"/>
              </a:ext>
            </a:extLst>
          </p:cNvPr>
          <p:cNvSpPr txBox="1"/>
          <p:nvPr/>
        </p:nvSpPr>
        <p:spPr>
          <a:xfrm>
            <a:off x="2458782" y="2131218"/>
            <a:ext cx="4026368" cy="861774"/>
          </a:xfrm>
          <a:prstGeom prst="rect">
            <a:avLst/>
          </a:prstGeom>
          <a:solidFill>
            <a:schemeClr val="bg1"/>
          </a:solidFill>
        </p:spPr>
        <p:txBody>
          <a:bodyPr wrap="square" rtlCol="0">
            <a:spAutoFit/>
          </a:bodyPr>
          <a:lstStyle/>
          <a:p>
            <a:pPr algn="just" fontAlgn="auto">
              <a:spcBef>
                <a:spcPts val="0"/>
              </a:spcBef>
              <a:spcAft>
                <a:spcPts val="0"/>
              </a:spcAft>
              <a:defRPr/>
            </a:pPr>
            <a:r>
              <a:rPr lang="es-ES" sz="1000" dirty="0">
                <a:solidFill>
                  <a:schemeClr val="bg1">
                    <a:lumMod val="50000"/>
                  </a:schemeClr>
                </a:solidFill>
                <a:latin typeface="Arial" panose="020B0604020202020204" pitchFamily="34" charset="0"/>
              </a:rPr>
              <a:t>El proyecto busca desarrollar un sistema (prototipo funcional) que apoye la identificación y seguimiento de pacientes con COVID-19 utilizando algoritmos de inteligencia artificial para identificar patrones relacionados con esta enfermedad en imágenes torácicas de </a:t>
            </a:r>
            <a:r>
              <a:rPr lang="es-ES" sz="1000" dirty="0" err="1">
                <a:solidFill>
                  <a:schemeClr val="bg1">
                    <a:lumMod val="50000"/>
                  </a:schemeClr>
                </a:solidFill>
                <a:latin typeface="Arial" panose="020B0604020202020204" pitchFamily="34" charset="0"/>
              </a:rPr>
              <a:t>RX</a:t>
            </a:r>
            <a:r>
              <a:rPr lang="es-ES" sz="1000" dirty="0">
                <a:solidFill>
                  <a:schemeClr val="bg1">
                    <a:lumMod val="50000"/>
                  </a:schemeClr>
                </a:solidFill>
                <a:latin typeface="Arial" panose="020B0604020202020204" pitchFamily="34" charset="0"/>
              </a:rPr>
              <a:t> (rayo x) y </a:t>
            </a:r>
            <a:r>
              <a:rPr lang="es-ES" sz="1000" dirty="0" err="1">
                <a:solidFill>
                  <a:schemeClr val="bg1">
                    <a:lumMod val="50000"/>
                  </a:schemeClr>
                </a:solidFill>
                <a:latin typeface="Arial" panose="020B0604020202020204" pitchFamily="34" charset="0"/>
              </a:rPr>
              <a:t>CT</a:t>
            </a:r>
            <a:r>
              <a:rPr lang="es-ES" sz="1000" dirty="0">
                <a:solidFill>
                  <a:schemeClr val="bg1">
                    <a:lumMod val="50000"/>
                  </a:schemeClr>
                </a:solidFill>
                <a:latin typeface="Arial" panose="020B0604020202020204" pitchFamily="34" charset="0"/>
              </a:rPr>
              <a:t> (tomografía computarizada). </a:t>
            </a:r>
          </a:p>
        </p:txBody>
      </p:sp>
      <p:sp>
        <p:nvSpPr>
          <p:cNvPr id="65" name="CuadroTexto 64">
            <a:extLst>
              <a:ext uri="{FF2B5EF4-FFF2-40B4-BE49-F238E27FC236}">
                <a16:creationId xmlns:a16="http://schemas.microsoft.com/office/drawing/2014/main" id="{91C37224-F278-A344-9BDE-FE5BE41121AE}"/>
              </a:ext>
            </a:extLst>
          </p:cNvPr>
          <p:cNvSpPr txBox="1"/>
          <p:nvPr/>
        </p:nvSpPr>
        <p:spPr>
          <a:xfrm>
            <a:off x="7022081" y="2082284"/>
            <a:ext cx="4026368" cy="1015663"/>
          </a:xfrm>
          <a:prstGeom prst="rect">
            <a:avLst/>
          </a:prstGeom>
          <a:noFill/>
        </p:spPr>
        <p:txBody>
          <a:bodyPr wrap="square" rtlCol="0">
            <a:spAutoFit/>
          </a:bodyPr>
          <a:lstStyle/>
          <a:p>
            <a:pPr>
              <a:defRPr/>
            </a:pPr>
            <a:r>
              <a:rPr lang="es-ES" sz="1000" dirty="0">
                <a:solidFill>
                  <a:schemeClr val="bg1">
                    <a:lumMod val="50000"/>
                  </a:schemeClr>
                </a:solidFill>
                <a:latin typeface="Arial" panose="020B0604020202020204" pitchFamily="34" charset="0"/>
              </a:rPr>
              <a:t>Dicho de otra manera, el propósito es ofrecer una sistema para el soporte al diagnóstico del </a:t>
            </a:r>
            <a:r>
              <a:rPr lang="es-ES" sz="1000" dirty="0" err="1">
                <a:solidFill>
                  <a:schemeClr val="bg1">
                    <a:lumMod val="50000"/>
                  </a:schemeClr>
                </a:solidFill>
                <a:latin typeface="Arial" panose="020B0604020202020204" pitchFamily="34" charset="0"/>
              </a:rPr>
              <a:t>COVID</a:t>
            </a:r>
            <a:r>
              <a:rPr lang="es-ES" sz="1000" dirty="0">
                <a:solidFill>
                  <a:schemeClr val="bg1">
                    <a:lumMod val="50000"/>
                  </a:schemeClr>
                </a:solidFill>
                <a:latin typeface="Arial" panose="020B0604020202020204" pitchFamily="34" charset="0"/>
              </a:rPr>
              <a:t> 19 u otras infecciones respiratorias agudas. Este sistema estará embebido en un sistema web, que sirva de interfaz para que el personal de la salud pueda realizar las actividades de diagnóstico, identificación y seguimiento a pacientes..</a:t>
            </a:r>
          </a:p>
        </p:txBody>
      </p:sp>
      <p:sp>
        <p:nvSpPr>
          <p:cNvPr id="66" name="CuadroTexto 65">
            <a:extLst>
              <a:ext uri="{FF2B5EF4-FFF2-40B4-BE49-F238E27FC236}">
                <a16:creationId xmlns:a16="http://schemas.microsoft.com/office/drawing/2014/main" id="{6C1AD564-6807-014E-9E74-4F6EC45F9BD2}"/>
              </a:ext>
            </a:extLst>
          </p:cNvPr>
          <p:cNvSpPr txBox="1"/>
          <p:nvPr/>
        </p:nvSpPr>
        <p:spPr>
          <a:xfrm>
            <a:off x="4592381" y="4757188"/>
            <a:ext cx="3248911" cy="1631216"/>
          </a:xfrm>
          <a:prstGeom prst="rect">
            <a:avLst/>
          </a:prstGeom>
          <a:noFill/>
        </p:spPr>
        <p:txBody>
          <a:bodyPr wrap="square" rtlCol="0">
            <a:spAutoFit/>
          </a:bodyPr>
          <a:lstStyle/>
          <a:p>
            <a:pPr fontAlgn="auto">
              <a:spcBef>
                <a:spcPts val="0"/>
              </a:spcBef>
              <a:spcAft>
                <a:spcPts val="0"/>
              </a:spcAft>
              <a:defRPr/>
            </a:pPr>
            <a:r>
              <a:rPr lang="es-ES" sz="1000" dirty="0">
                <a:solidFill>
                  <a:schemeClr val="bg1">
                    <a:lumMod val="50000"/>
                  </a:schemeClr>
                </a:solidFill>
                <a:latin typeface="Arial" panose="020B0604020202020204" pitchFamily="34" charset="0"/>
              </a:rPr>
              <a:t>El proyecto puede impactar a la población general, siendo una herramienta alternativa del diagnóstico de la enfermedad, pero también permitirá valorar los niveles de neumonía que presenta el paciente, lo cual se traduce en seguimientos más efectivos de la enfermedad. En un sentido amplió, esta herramienta eventualmente permitiría ampliar el nivel de cobertura de las pruebas ya que se podrían realizar desde cualquier región que cuente con estas imágenes diagnósticas. </a:t>
            </a:r>
          </a:p>
        </p:txBody>
      </p:sp>
      <p:sp>
        <p:nvSpPr>
          <p:cNvPr id="67" name="CuadroTexto 66">
            <a:extLst>
              <a:ext uri="{FF2B5EF4-FFF2-40B4-BE49-F238E27FC236}">
                <a16:creationId xmlns:a16="http://schemas.microsoft.com/office/drawing/2014/main" id="{61348897-3D94-C24D-8659-E99290FFAEC2}"/>
              </a:ext>
            </a:extLst>
          </p:cNvPr>
          <p:cNvSpPr txBox="1"/>
          <p:nvPr/>
        </p:nvSpPr>
        <p:spPr>
          <a:xfrm>
            <a:off x="2940614" y="3534609"/>
            <a:ext cx="1189042" cy="861774"/>
          </a:xfrm>
          <a:prstGeom prst="rect">
            <a:avLst/>
          </a:prstGeom>
          <a:noFill/>
        </p:spPr>
        <p:txBody>
          <a:bodyPr wrap="square" rtlCol="0">
            <a:spAutoFit/>
          </a:bodyPr>
          <a:lstStyle/>
          <a:p>
            <a:pPr fontAlgn="auto">
              <a:spcBef>
                <a:spcPts val="0"/>
              </a:spcBef>
              <a:spcAft>
                <a:spcPts val="0"/>
              </a:spcAft>
              <a:defRPr/>
            </a:pPr>
            <a:r>
              <a:rPr lang="es-ES" sz="1000" dirty="0">
                <a:solidFill>
                  <a:schemeClr val="bg1">
                    <a:lumMod val="50000"/>
                  </a:schemeClr>
                </a:solidFill>
                <a:latin typeface="Arial" panose="020B0604020202020204" pitchFamily="34" charset="0"/>
              </a:rPr>
              <a:t>Sistemas de diagnóstico rápido para la infección por SARS-Cov-2.</a:t>
            </a:r>
          </a:p>
        </p:txBody>
      </p:sp>
      <p:sp>
        <p:nvSpPr>
          <p:cNvPr id="68" name="CuadroTexto 67">
            <a:extLst>
              <a:ext uri="{FF2B5EF4-FFF2-40B4-BE49-F238E27FC236}">
                <a16:creationId xmlns:a16="http://schemas.microsoft.com/office/drawing/2014/main" id="{CB8D002D-C1E9-0447-94E1-1F5C988F369B}"/>
              </a:ext>
            </a:extLst>
          </p:cNvPr>
          <p:cNvSpPr txBox="1"/>
          <p:nvPr/>
        </p:nvSpPr>
        <p:spPr>
          <a:xfrm>
            <a:off x="7489168" y="3534609"/>
            <a:ext cx="1189042" cy="307777"/>
          </a:xfrm>
          <a:prstGeom prst="rect">
            <a:avLst/>
          </a:prstGeom>
          <a:noFill/>
        </p:spPr>
        <p:txBody>
          <a:bodyPr wrap="square" rtlCol="0">
            <a:spAutoFit/>
          </a:bodyPr>
          <a:lstStyle/>
          <a:p>
            <a:pPr fontAlgn="auto">
              <a:spcBef>
                <a:spcPts val="0"/>
              </a:spcBef>
              <a:spcAft>
                <a:spcPts val="0"/>
              </a:spcAft>
              <a:defRPr/>
            </a:pPr>
            <a:r>
              <a:rPr lang="es-ES" sz="1400" b="1" dirty="0">
                <a:solidFill>
                  <a:schemeClr val="bg1">
                    <a:lumMod val="50000"/>
                  </a:schemeClr>
                </a:solidFill>
                <a:latin typeface="Arial" panose="020B0604020202020204" pitchFamily="34" charset="0"/>
              </a:rPr>
              <a:t>6 meses</a:t>
            </a:r>
          </a:p>
        </p:txBody>
      </p:sp>
      <p:sp>
        <p:nvSpPr>
          <p:cNvPr id="69" name="CuadroTexto 68">
            <a:extLst>
              <a:ext uri="{FF2B5EF4-FFF2-40B4-BE49-F238E27FC236}">
                <a16:creationId xmlns:a16="http://schemas.microsoft.com/office/drawing/2014/main" id="{36263815-41DF-E441-9D81-5B6D0EC37B5F}"/>
              </a:ext>
            </a:extLst>
          </p:cNvPr>
          <p:cNvSpPr txBox="1"/>
          <p:nvPr/>
        </p:nvSpPr>
        <p:spPr>
          <a:xfrm>
            <a:off x="9904122" y="3534609"/>
            <a:ext cx="1189042" cy="1169551"/>
          </a:xfrm>
          <a:prstGeom prst="rect">
            <a:avLst/>
          </a:prstGeom>
          <a:noFill/>
        </p:spPr>
        <p:txBody>
          <a:bodyPr wrap="square" rtlCol="0">
            <a:spAutoFit/>
          </a:bodyPr>
          <a:lstStyle/>
          <a:p>
            <a:pPr fontAlgn="auto">
              <a:spcBef>
                <a:spcPts val="0"/>
              </a:spcBef>
              <a:spcAft>
                <a:spcPts val="0"/>
              </a:spcAft>
              <a:defRPr/>
            </a:pPr>
            <a:r>
              <a:rPr lang="es-ES" sz="1000" dirty="0">
                <a:solidFill>
                  <a:schemeClr val="bg1">
                    <a:lumMod val="50000"/>
                  </a:schemeClr>
                </a:solidFill>
                <a:latin typeface="Arial" panose="020B0604020202020204" pitchFamily="34" charset="0"/>
              </a:rPr>
              <a:t>Fundación Oftalmológica de Santander</a:t>
            </a:r>
          </a:p>
          <a:p>
            <a:pPr fontAlgn="auto">
              <a:spcBef>
                <a:spcPts val="0"/>
              </a:spcBef>
              <a:spcAft>
                <a:spcPts val="0"/>
              </a:spcAft>
              <a:defRPr/>
            </a:pPr>
            <a:endParaRPr lang="es-ES" sz="1000" dirty="0">
              <a:solidFill>
                <a:schemeClr val="bg1">
                  <a:lumMod val="50000"/>
                </a:schemeClr>
              </a:solidFill>
              <a:latin typeface="Arial" panose="020B0604020202020204" pitchFamily="34" charset="0"/>
            </a:endParaRPr>
          </a:p>
          <a:p>
            <a:pPr fontAlgn="auto">
              <a:spcBef>
                <a:spcPts val="0"/>
              </a:spcBef>
              <a:spcAft>
                <a:spcPts val="0"/>
              </a:spcAft>
              <a:defRPr/>
            </a:pPr>
            <a:r>
              <a:rPr lang="es-ES" sz="1000" dirty="0">
                <a:solidFill>
                  <a:schemeClr val="bg1">
                    <a:lumMod val="50000"/>
                  </a:schemeClr>
                </a:solidFill>
                <a:latin typeface="Arial" panose="020B0604020202020204" pitchFamily="34" charset="0"/>
              </a:rPr>
              <a:t>Universidad Autónoma de Bucaramanga</a:t>
            </a:r>
          </a:p>
        </p:txBody>
      </p:sp>
      <p:pic>
        <p:nvPicPr>
          <p:cNvPr id="3" name="Imagen 2"/>
          <p:cNvPicPr>
            <a:picLocks noChangeAspect="1"/>
          </p:cNvPicPr>
          <p:nvPr/>
        </p:nvPicPr>
        <p:blipFill>
          <a:blip r:embed="rId7"/>
          <a:stretch>
            <a:fillRect/>
          </a:stretch>
        </p:blipFill>
        <p:spPr>
          <a:xfrm>
            <a:off x="183402" y="1943009"/>
            <a:ext cx="2027754" cy="1043326"/>
          </a:xfrm>
          <a:prstGeom prst="rect">
            <a:avLst/>
          </a:prstGeom>
        </p:spPr>
      </p:pic>
      <p:pic>
        <p:nvPicPr>
          <p:cNvPr id="48" name="Picture 3" descr="https://lh3.googleusercontent.com/iLPOHMuh1HuzsLTRDCmS3PXrAwbbhd6Do87OHB0UnFQ0jnVITpRYbKx_7geSO3MS4B1K657aou_dakqRex7qry89yX3HnJu-bXrNqkANRefOKJCT7ejHtFL7AkqcZaIUf0OziRhnZg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1583" y="4502117"/>
            <a:ext cx="1444890" cy="144489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lh4.googleusercontent.com/E57G9Vk6QvZRQnqHT1Bv4MVqZtCWYF6eb_ggFVT9_LuAmYB2p3zTm7FvAypiR8VN70IVWN1LJgAcBgCenK7CEYeVJgSAZvzw8NfkVfakQoQXUfQYXBUuUkATgPnPT2t26CK-n7RlKyU"/>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10097" y="4714172"/>
            <a:ext cx="2544841" cy="1017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449756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TotalTime>
  <Words>252</Words>
  <Application>Microsoft Office PowerPoint</Application>
  <PresentationFormat>Panorámica</PresentationFormat>
  <Paragraphs>22</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Fabian Yesid Casallas Pena</dc:creator>
  <cp:lastModifiedBy>Jeronimo</cp:lastModifiedBy>
  <cp:revision>11</cp:revision>
  <dcterms:created xsi:type="dcterms:W3CDTF">2020-06-18T16:06:13Z</dcterms:created>
  <dcterms:modified xsi:type="dcterms:W3CDTF">2020-06-19T18:04:21Z</dcterms:modified>
</cp:coreProperties>
</file>