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1C8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4"/>
    <p:restoredTop sz="94715"/>
  </p:normalViewPr>
  <p:slideViewPr>
    <p:cSldViewPr snapToGrid="0" snapToObjects="1">
      <p:cViewPr varScale="1">
        <p:scale>
          <a:sx n="68" d="100"/>
          <a:sy n="68" d="100"/>
        </p:scale>
        <p:origin x="79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F095D51-5964-4544-9B2F-97E0ECC73BE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116B944A-3BBE-844D-8949-5257EB204B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006CA77E-A006-A64F-A7C0-C414DAC42893}"/>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A6EA85B1-7911-994B-8381-358C67696F67}"/>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7B02C01D-A35E-CB46-9188-0D9ECB249752}"/>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1221433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713EAF-60A7-F446-9FBD-20A746003461}"/>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1C995C41-AC7F-1444-9412-813CA5458A2B}"/>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4A9ACFA-A48B-534D-88FB-E1F74DEA607D}"/>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8D350AE3-3653-F44A-B50A-E6A8288DCDD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99AD8FB3-6032-3348-BA56-5831AE55437F}"/>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28439180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AF6C17B3-B929-7747-8AA7-823A765933DF}"/>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7C610F4C-28C4-034D-8767-BBB56CA1E816}"/>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084516A-5CFD-3640-9A06-E969C9761CB0}"/>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61C363F0-F59A-4746-AC3D-8ED940F6C2BD}"/>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786BDCED-B4F2-904C-913C-1F3F703B0CF2}"/>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661082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1981BD-2E95-A649-9B15-9F6691F41EC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EC8319D4-41A3-8243-8204-F1C0C811C0E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E586C75-6A94-FF40-A569-82500656D2DE}"/>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777EF5CB-E576-7946-A39B-568DFB4EA41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D72E47C0-2F0C-1042-B58F-A1DE7FF15BCD}"/>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2135748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9CC62A-0798-8448-BCF3-C0A72C880DCE}"/>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89C6F310-CB22-3148-B5E1-F93B46A9B79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E151D89E-0C7A-BB4A-A51B-FEA8E4CF65D6}"/>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49AE42BB-A968-534B-815F-A697640C5D1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4300714A-2D1E-0A46-934D-16D489E889D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455656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A2EE35-19B7-2145-AEC2-BC65250EBB79}"/>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0F1CF2EC-91DE-2848-A668-0D83C624E4EC}"/>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BF673B1B-6458-A941-99AB-A358E5A4BF93}"/>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6810757C-D380-2348-ADAD-FD1F98779CC9}"/>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6" name="Marcador de pie de página 5">
            <a:extLst>
              <a:ext uri="{FF2B5EF4-FFF2-40B4-BE49-F238E27FC236}">
                <a16:creationId xmlns:a16="http://schemas.microsoft.com/office/drawing/2014/main" id="{1E2E6315-EB0E-4D4D-B3CF-4AA4038F1444}"/>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DD1197F9-24C9-514A-8F27-B1A6C5B7407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803209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B3FEAC-3A6C-7B4A-B9DC-768864446FF3}"/>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58AA0B42-DDED-9540-B8D5-042F98E2C55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CD45B3DF-3DC8-A541-A924-CA156AC0C254}"/>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B30EBC15-BF29-9E4C-919A-1F8FAA3E409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092CE8AE-0BF3-1F40-A82F-5F5633914A5E}"/>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90D2462D-E55F-9648-ACDB-0F6F1EB9126A}"/>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8" name="Marcador de pie de página 7">
            <a:extLst>
              <a:ext uri="{FF2B5EF4-FFF2-40B4-BE49-F238E27FC236}">
                <a16:creationId xmlns:a16="http://schemas.microsoft.com/office/drawing/2014/main" id="{C6F52428-2E56-194D-AE2F-64BC22A5CACB}"/>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CFD0D555-F22E-7C43-9DF9-A25EF00B98F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11118064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882C78-CBAC-1F45-88C0-C7A264BD482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FA9F50C8-A599-0F42-B02C-5656C9E6C199}"/>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4" name="Marcador de pie de página 3">
            <a:extLst>
              <a:ext uri="{FF2B5EF4-FFF2-40B4-BE49-F238E27FC236}">
                <a16:creationId xmlns:a16="http://schemas.microsoft.com/office/drawing/2014/main" id="{628052B0-2C1C-9145-93AD-6D00A157EFBF}"/>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3C8CC111-BC73-0642-8D73-62BE8CBC61DE}"/>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501179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DB036A72-97FE-E649-8C8A-F8ADE54DEDB5}"/>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3" name="Marcador de pie de página 2">
            <a:extLst>
              <a:ext uri="{FF2B5EF4-FFF2-40B4-BE49-F238E27FC236}">
                <a16:creationId xmlns:a16="http://schemas.microsoft.com/office/drawing/2014/main" id="{7EA9084D-6465-1840-87FD-C4AB3A4283FA}"/>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B8213EB5-BD95-EE4B-9D1D-528033E13673}"/>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4097759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532C9F4-9DE3-4A49-8A98-9B816CDB697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07053281-3F17-F742-AFE2-2450A57984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46273944-E34F-994F-BA34-EC775038B2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8B43FC1-59FD-6143-9FB9-0F130A96149E}"/>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6" name="Marcador de pie de página 5">
            <a:extLst>
              <a:ext uri="{FF2B5EF4-FFF2-40B4-BE49-F238E27FC236}">
                <a16:creationId xmlns:a16="http://schemas.microsoft.com/office/drawing/2014/main" id="{8529494E-43C9-2A42-B4D0-6500577A8FB4}"/>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3E97D666-AAA7-6948-83CA-F2BF8D1EEA2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12535551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9A590B7-6C1A-8C45-A113-47A8501B1CB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FBF65886-3907-634F-A0C2-997C3F0D61D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F003BAD3-99E8-BE44-A162-9FF3870EB2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B7B60900-8B75-F24B-AE4A-6EDE06D1033E}"/>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6" name="Marcador de pie de página 5">
            <a:extLst>
              <a:ext uri="{FF2B5EF4-FFF2-40B4-BE49-F238E27FC236}">
                <a16:creationId xmlns:a16="http://schemas.microsoft.com/office/drawing/2014/main" id="{5C5C4DC8-9024-B547-8EC3-633D16780432}"/>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E861DC93-CAE3-044F-B78E-27C185F33DA3}"/>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4014724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B50FF3BA-2A2D-544A-BAA4-0359184759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D479421-ABA5-4843-A7BA-1BB78C66F8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9F51031-805E-1545-86FA-7398592172D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2A7544D8-AEC2-F54A-882D-ED38F1DA6F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a:extLst>
              <a:ext uri="{FF2B5EF4-FFF2-40B4-BE49-F238E27FC236}">
                <a16:creationId xmlns:a16="http://schemas.microsoft.com/office/drawing/2014/main" id="{9ABFB247-DDCB-EA41-B32C-95C39A0390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CB52C5-7B8E-1B41-8097-8D3AFC0718FA}" type="slidenum">
              <a:rPr lang="es-CO" smtClean="0"/>
              <a:t>‹Nº›</a:t>
            </a:fld>
            <a:endParaRPr lang="es-CO"/>
          </a:p>
        </p:txBody>
      </p:sp>
    </p:spTree>
    <p:extLst>
      <p:ext uri="{BB962C8B-B14F-4D97-AF65-F5344CB8AC3E}">
        <p14:creationId xmlns:p14="http://schemas.microsoft.com/office/powerpoint/2010/main" val="40822986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9BAB6005-2BAF-D042-8B40-F0282197E7AA}"/>
              </a:ext>
            </a:extLst>
          </p:cNvPr>
          <p:cNvPicPr>
            <a:picLocks noChangeAspect="1"/>
          </p:cNvPicPr>
          <p:nvPr/>
        </p:nvPicPr>
        <p:blipFill>
          <a:blip r:embed="rId2"/>
          <a:stretch>
            <a:fillRect/>
          </a:stretch>
        </p:blipFill>
        <p:spPr>
          <a:xfrm>
            <a:off x="0" y="0"/>
            <a:ext cx="12192000" cy="6858000"/>
          </a:xfrm>
          <a:prstGeom prst="rect">
            <a:avLst/>
          </a:prstGeom>
        </p:spPr>
      </p:pic>
      <p:sp>
        <p:nvSpPr>
          <p:cNvPr id="6" name="CuadroTexto 5">
            <a:extLst>
              <a:ext uri="{FF2B5EF4-FFF2-40B4-BE49-F238E27FC236}">
                <a16:creationId xmlns:a16="http://schemas.microsoft.com/office/drawing/2014/main" id="{B7A2B7C6-3A15-1F4B-A0F9-BF7BDEF4F68E}"/>
              </a:ext>
            </a:extLst>
          </p:cNvPr>
          <p:cNvSpPr txBox="1"/>
          <p:nvPr/>
        </p:nvSpPr>
        <p:spPr>
          <a:xfrm>
            <a:off x="5860512" y="243416"/>
            <a:ext cx="3354608" cy="1492716"/>
          </a:xfrm>
          <a:prstGeom prst="rect">
            <a:avLst/>
          </a:prstGeom>
          <a:noFill/>
        </p:spPr>
        <p:txBody>
          <a:bodyPr wrap="square" rtlCol="0">
            <a:spAutoFit/>
          </a:bodyPr>
          <a:lstStyle/>
          <a:p>
            <a:pPr lvl="0" algn="ctr">
              <a:defRPr/>
            </a:pPr>
            <a:r>
              <a:rPr lang="es-ES" sz="1300" b="1" dirty="0">
                <a:latin typeface="Arial" panose="020B0604020202020204" pitchFamily="34" charset="0"/>
                <a:cs typeface="Arial" panose="020B0604020202020204" pitchFamily="34" charset="0"/>
              </a:rPr>
              <a:t>VIABILIDAD Y VALIDACIÓN DE LA APLICACIÓN DE MODELOS DE INTELIGENCIA ARTIFICIAL PARA LA DETECCIÓN DE NEUMONÍA EN LOS SERVICIOS DE RADIOLOGÍA DE HOSPITALES DE 3 Y 4 NIVEL DE MEDELLIN</a:t>
            </a:r>
            <a:endParaRPr lang="es-CO" sz="1300" b="1" dirty="0">
              <a:latin typeface="Arial" panose="020B0604020202020204" pitchFamily="34" charset="0"/>
              <a:cs typeface="Arial" panose="020B0604020202020204" pitchFamily="34" charset="0"/>
            </a:endParaRPr>
          </a:p>
        </p:txBody>
      </p:sp>
      <p:sp>
        <p:nvSpPr>
          <p:cNvPr id="7" name="CuadroTexto 6">
            <a:extLst>
              <a:ext uri="{FF2B5EF4-FFF2-40B4-BE49-F238E27FC236}">
                <a16:creationId xmlns:a16="http://schemas.microsoft.com/office/drawing/2014/main" id="{C8BBEFE5-04B7-8F41-95B6-BF0EBF318411}"/>
              </a:ext>
            </a:extLst>
          </p:cNvPr>
          <p:cNvSpPr txBox="1"/>
          <p:nvPr/>
        </p:nvSpPr>
        <p:spPr>
          <a:xfrm>
            <a:off x="9354909" y="590863"/>
            <a:ext cx="2028092" cy="523220"/>
          </a:xfrm>
          <a:prstGeom prst="rect">
            <a:avLst/>
          </a:prstGeom>
          <a:noFill/>
        </p:spPr>
        <p:txBody>
          <a:bodyPr wrap="square" rtlCol="0">
            <a:spAutoFit/>
          </a:bodyPr>
          <a:lstStyle/>
          <a:p>
            <a:pPr algn="ctr"/>
            <a:r>
              <a:rPr lang="es-CO" sz="1400" b="1" dirty="0">
                <a:latin typeface="Arial" panose="020B0604020202020204" pitchFamily="34" charset="0"/>
                <a:cs typeface="Arial" panose="020B0604020202020204" pitchFamily="34" charset="0"/>
              </a:rPr>
              <a:t>UNIVERSIDAD</a:t>
            </a:r>
          </a:p>
          <a:p>
            <a:pPr algn="ctr"/>
            <a:r>
              <a:rPr lang="es-ES" sz="1400" b="1" dirty="0">
                <a:latin typeface="Arial" panose="020B0604020202020204" pitchFamily="34" charset="0"/>
                <a:cs typeface="Arial" panose="020B0604020202020204" pitchFamily="34" charset="0"/>
              </a:rPr>
              <a:t>E</a:t>
            </a:r>
            <a:r>
              <a:rPr lang="es-CO" sz="1400" b="1" dirty="0">
                <a:latin typeface="Arial" panose="020B0604020202020204" pitchFamily="34" charset="0"/>
                <a:cs typeface="Arial" panose="020B0604020202020204" pitchFamily="34" charset="0"/>
              </a:rPr>
              <a:t>AFIT</a:t>
            </a:r>
          </a:p>
        </p:txBody>
      </p:sp>
      <p:cxnSp>
        <p:nvCxnSpPr>
          <p:cNvPr id="9" name="Conector recto 8">
            <a:extLst>
              <a:ext uri="{FF2B5EF4-FFF2-40B4-BE49-F238E27FC236}">
                <a16:creationId xmlns:a16="http://schemas.microsoft.com/office/drawing/2014/main" id="{A4D819CE-042D-4F40-8A5D-63C5AF787F7C}"/>
              </a:ext>
            </a:extLst>
          </p:cNvPr>
          <p:cNvCxnSpPr>
            <a:cxnSpLocks/>
          </p:cNvCxnSpPr>
          <p:nvPr/>
        </p:nvCxnSpPr>
        <p:spPr>
          <a:xfrm>
            <a:off x="9215120" y="488849"/>
            <a:ext cx="0" cy="825695"/>
          </a:xfrm>
          <a:prstGeom prst="line">
            <a:avLst/>
          </a:prstGeom>
        </p:spPr>
        <p:style>
          <a:lnRef idx="1">
            <a:schemeClr val="accent1"/>
          </a:lnRef>
          <a:fillRef idx="0">
            <a:schemeClr val="accent1"/>
          </a:fillRef>
          <a:effectRef idx="0">
            <a:schemeClr val="accent1"/>
          </a:effectRef>
          <a:fontRef idx="minor">
            <a:schemeClr val="tx1"/>
          </a:fontRef>
        </p:style>
      </p:cxnSp>
      <p:sp>
        <p:nvSpPr>
          <p:cNvPr id="12" name="CuadroTexto 11">
            <a:extLst>
              <a:ext uri="{FF2B5EF4-FFF2-40B4-BE49-F238E27FC236}">
                <a16:creationId xmlns:a16="http://schemas.microsoft.com/office/drawing/2014/main" id="{55561E97-8139-094C-B725-2848CB8974E7}"/>
              </a:ext>
            </a:extLst>
          </p:cNvPr>
          <p:cNvSpPr txBox="1"/>
          <p:nvPr/>
        </p:nvSpPr>
        <p:spPr>
          <a:xfrm>
            <a:off x="670574" y="2095648"/>
            <a:ext cx="1398165" cy="307777"/>
          </a:xfrm>
          <a:prstGeom prst="rect">
            <a:avLst/>
          </a:prstGeom>
          <a:noFill/>
        </p:spPr>
        <p:txBody>
          <a:bodyPr wrap="square" rtlCol="0">
            <a:spAutoFit/>
          </a:bodyPr>
          <a:lstStyle/>
          <a:p>
            <a:pPr algn="ctr"/>
            <a:r>
              <a:rPr lang="es-CO" sz="1400" b="1" dirty="0">
                <a:latin typeface="Arial" panose="020B0604020202020204" pitchFamily="34" charset="0"/>
                <a:cs typeface="Arial" panose="020B0604020202020204" pitchFamily="34" charset="0"/>
              </a:rPr>
              <a:t>LOGO</a:t>
            </a:r>
          </a:p>
        </p:txBody>
      </p:sp>
      <p:sp>
        <p:nvSpPr>
          <p:cNvPr id="14" name="CuadroTexto 13">
            <a:extLst>
              <a:ext uri="{FF2B5EF4-FFF2-40B4-BE49-F238E27FC236}">
                <a16:creationId xmlns:a16="http://schemas.microsoft.com/office/drawing/2014/main" id="{B231EA21-AB0A-584E-B2CD-EF6441CD96F7}"/>
              </a:ext>
            </a:extLst>
          </p:cNvPr>
          <p:cNvSpPr txBox="1"/>
          <p:nvPr/>
        </p:nvSpPr>
        <p:spPr>
          <a:xfrm>
            <a:off x="2475131" y="1828511"/>
            <a:ext cx="4771287" cy="246221"/>
          </a:xfrm>
          <a:prstGeom prst="rect">
            <a:avLst/>
          </a:prstGeom>
          <a:noFill/>
        </p:spPr>
        <p:txBody>
          <a:bodyPr wrap="square" rtlCol="0">
            <a:spAutoFit/>
          </a:bodyPr>
          <a:lstStyle/>
          <a:p>
            <a:pPr algn="just" fontAlgn="auto">
              <a:spcBef>
                <a:spcPts val="0"/>
              </a:spcBef>
              <a:spcAft>
                <a:spcPts val="0"/>
              </a:spcAft>
              <a:defRPr/>
            </a:pPr>
            <a:r>
              <a:rPr lang="es-ES" sz="1000" dirty="0">
                <a:solidFill>
                  <a:schemeClr val="bg1">
                    <a:lumMod val="50000"/>
                  </a:schemeClr>
                </a:solidFill>
                <a:latin typeface="Arial" panose="020B0604020202020204" pitchFamily="34" charset="0"/>
              </a:rPr>
              <a:t>Descripción máximo 2 párrafos</a:t>
            </a:r>
          </a:p>
        </p:txBody>
      </p:sp>
      <p:cxnSp>
        <p:nvCxnSpPr>
          <p:cNvPr id="17" name="Conector recto 16">
            <a:extLst>
              <a:ext uri="{FF2B5EF4-FFF2-40B4-BE49-F238E27FC236}">
                <a16:creationId xmlns:a16="http://schemas.microsoft.com/office/drawing/2014/main" id="{EFC96AC6-706F-2F41-9EB3-EC6A05FF9245}"/>
              </a:ext>
            </a:extLst>
          </p:cNvPr>
          <p:cNvCxnSpPr>
            <a:cxnSpLocks/>
          </p:cNvCxnSpPr>
          <p:nvPr/>
        </p:nvCxnSpPr>
        <p:spPr>
          <a:xfrm>
            <a:off x="2349304"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pic>
        <p:nvPicPr>
          <p:cNvPr id="22" name="Imagen 15">
            <a:extLst>
              <a:ext uri="{FF2B5EF4-FFF2-40B4-BE49-F238E27FC236}">
                <a16:creationId xmlns:a16="http://schemas.microsoft.com/office/drawing/2014/main" id="{0C35F5AC-870E-9B4E-9E9B-C222A9AE0916}"/>
              </a:ext>
            </a:extLst>
          </p:cNvPr>
          <p:cNvPicPr>
            <a:picLocks noChangeAspect="1"/>
          </p:cNvPicPr>
          <p:nvPr/>
        </p:nvPicPr>
        <p:blipFill>
          <a:blip r:embed="rId3">
            <a:biLevel thresh="75000"/>
            <a:extLst>
              <a:ext uri="{28A0092B-C50C-407E-A947-70E740481C1C}">
                <a14:useLocalDpi xmlns:a14="http://schemas.microsoft.com/office/drawing/2010/main" val="0"/>
              </a:ext>
            </a:extLst>
          </a:blip>
          <a:srcRect/>
          <a:stretch>
            <a:fillRect/>
          </a:stretch>
        </p:blipFill>
        <p:spPr bwMode="auto">
          <a:xfrm>
            <a:off x="2478210" y="3311642"/>
            <a:ext cx="527230" cy="581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Imagen 18">
            <a:extLst>
              <a:ext uri="{FF2B5EF4-FFF2-40B4-BE49-F238E27FC236}">
                <a16:creationId xmlns:a16="http://schemas.microsoft.com/office/drawing/2014/main" id="{CB0C3E14-7172-2A42-AC8D-1FA8663AB601}"/>
              </a:ext>
            </a:extLst>
          </p:cNvPr>
          <p:cNvPicPr>
            <a:picLocks noChangeAspect="1"/>
          </p:cNvPicPr>
          <p:nvPr/>
        </p:nvPicPr>
        <p:blipFill>
          <a:blip r:embed="rId4">
            <a:biLevel thresh="75000"/>
            <a:extLst>
              <a:ext uri="{28A0092B-C50C-407E-A947-70E740481C1C}">
                <a14:useLocalDpi xmlns:a14="http://schemas.microsoft.com/office/drawing/2010/main" val="0"/>
              </a:ext>
            </a:extLst>
          </a:blip>
          <a:srcRect/>
          <a:stretch>
            <a:fillRect/>
          </a:stretch>
        </p:blipFill>
        <p:spPr bwMode="auto">
          <a:xfrm>
            <a:off x="4574992" y="3311641"/>
            <a:ext cx="653096" cy="653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Imagen 21">
            <a:extLst>
              <a:ext uri="{FF2B5EF4-FFF2-40B4-BE49-F238E27FC236}">
                <a16:creationId xmlns:a16="http://schemas.microsoft.com/office/drawing/2014/main" id="{3C20BDDF-CC0B-1644-9916-286AFBEAEFBA}"/>
              </a:ext>
            </a:extLst>
          </p:cNvPr>
          <p:cNvPicPr>
            <a:picLocks noChangeAspect="1"/>
          </p:cNvPicPr>
          <p:nvPr/>
        </p:nvPicPr>
        <p:blipFill>
          <a:blip r:embed="rId5">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9201993" y="3393396"/>
            <a:ext cx="498475"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Imagen 23">
            <a:extLst>
              <a:ext uri="{FF2B5EF4-FFF2-40B4-BE49-F238E27FC236}">
                <a16:creationId xmlns:a16="http://schemas.microsoft.com/office/drawing/2014/main" id="{E9820127-B9DC-DC44-B458-6D0130A17899}"/>
              </a:ext>
            </a:extLst>
          </p:cNvPr>
          <p:cNvPicPr>
            <a:picLocks noChangeAspect="1"/>
          </p:cNvPicPr>
          <p:nvPr/>
        </p:nvPicPr>
        <p:blipFill>
          <a:blip r:embed="rId6">
            <a:biLevel thresh="75000"/>
            <a:extLst>
              <a:ext uri="{28A0092B-C50C-407E-A947-70E740481C1C}">
                <a14:useLocalDpi xmlns:a14="http://schemas.microsoft.com/office/drawing/2010/main" val="0"/>
              </a:ext>
            </a:extLst>
          </a:blip>
          <a:srcRect/>
          <a:stretch>
            <a:fillRect/>
          </a:stretch>
        </p:blipFill>
        <p:spPr bwMode="auto">
          <a:xfrm>
            <a:off x="6850728" y="3356884"/>
            <a:ext cx="534987"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CuadroTexto 25">
            <a:extLst>
              <a:ext uri="{FF2B5EF4-FFF2-40B4-BE49-F238E27FC236}">
                <a16:creationId xmlns:a16="http://schemas.microsoft.com/office/drawing/2014/main" id="{285097D0-949E-D147-977D-3EBEDDA8601A}"/>
              </a:ext>
            </a:extLst>
          </p:cNvPr>
          <p:cNvSpPr txBox="1"/>
          <p:nvPr/>
        </p:nvSpPr>
        <p:spPr>
          <a:xfrm>
            <a:off x="2966164" y="3271231"/>
            <a:ext cx="802433"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LÍNEA</a:t>
            </a:r>
          </a:p>
        </p:txBody>
      </p:sp>
      <p:cxnSp>
        <p:nvCxnSpPr>
          <p:cNvPr id="35" name="Conector recto 34">
            <a:extLst>
              <a:ext uri="{FF2B5EF4-FFF2-40B4-BE49-F238E27FC236}">
                <a16:creationId xmlns:a16="http://schemas.microsoft.com/office/drawing/2014/main" id="{B11DB1E4-A74D-7D41-ABD1-870012FF4882}"/>
              </a:ext>
            </a:extLst>
          </p:cNvPr>
          <p:cNvCxnSpPr>
            <a:cxnSpLocks/>
          </p:cNvCxnSpPr>
          <p:nvPr/>
        </p:nvCxnSpPr>
        <p:spPr>
          <a:xfrm>
            <a:off x="4494139"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Conector recto 35">
            <a:extLst>
              <a:ext uri="{FF2B5EF4-FFF2-40B4-BE49-F238E27FC236}">
                <a16:creationId xmlns:a16="http://schemas.microsoft.com/office/drawing/2014/main" id="{6FED5EBD-85B9-CC4B-A9D4-65EF9B06A05F}"/>
              </a:ext>
            </a:extLst>
          </p:cNvPr>
          <p:cNvCxnSpPr>
            <a:cxnSpLocks/>
          </p:cNvCxnSpPr>
          <p:nvPr/>
        </p:nvCxnSpPr>
        <p:spPr>
          <a:xfrm>
            <a:off x="6699964"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Conector recto 36">
            <a:extLst>
              <a:ext uri="{FF2B5EF4-FFF2-40B4-BE49-F238E27FC236}">
                <a16:creationId xmlns:a16="http://schemas.microsoft.com/office/drawing/2014/main" id="{75BBD363-0E1B-7B41-A32A-281626EBDA62}"/>
              </a:ext>
            </a:extLst>
          </p:cNvPr>
          <p:cNvCxnSpPr>
            <a:cxnSpLocks/>
          </p:cNvCxnSpPr>
          <p:nvPr/>
        </p:nvCxnSpPr>
        <p:spPr>
          <a:xfrm>
            <a:off x="9084376"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C6EAB28C-8F2C-CF4C-A897-3A35E29054CB}"/>
              </a:ext>
            </a:extLst>
          </p:cNvPr>
          <p:cNvCxnSpPr>
            <a:cxnSpLocks/>
          </p:cNvCxnSpPr>
          <p:nvPr/>
        </p:nvCxnSpPr>
        <p:spPr>
          <a:xfrm>
            <a:off x="11352139"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sp>
        <p:nvSpPr>
          <p:cNvPr id="41" name="CuadroTexto 40">
            <a:extLst>
              <a:ext uri="{FF2B5EF4-FFF2-40B4-BE49-F238E27FC236}">
                <a16:creationId xmlns:a16="http://schemas.microsoft.com/office/drawing/2014/main" id="{B8E289DA-8896-114B-96AA-97AF21296D62}"/>
              </a:ext>
            </a:extLst>
          </p:cNvPr>
          <p:cNvSpPr txBox="1"/>
          <p:nvPr/>
        </p:nvSpPr>
        <p:spPr>
          <a:xfrm>
            <a:off x="5310779" y="3271231"/>
            <a:ext cx="802433"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TOTAL</a:t>
            </a:r>
          </a:p>
        </p:txBody>
      </p:sp>
      <p:sp>
        <p:nvSpPr>
          <p:cNvPr id="42" name="CuadroTexto 41">
            <a:extLst>
              <a:ext uri="{FF2B5EF4-FFF2-40B4-BE49-F238E27FC236}">
                <a16:creationId xmlns:a16="http://schemas.microsoft.com/office/drawing/2014/main" id="{B6EC36B8-8338-DC43-9A92-EB92531FAB9E}"/>
              </a:ext>
            </a:extLst>
          </p:cNvPr>
          <p:cNvSpPr txBox="1"/>
          <p:nvPr/>
        </p:nvSpPr>
        <p:spPr>
          <a:xfrm>
            <a:off x="7482169" y="3271231"/>
            <a:ext cx="1586283"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PLAZO EJECUCIÓN</a:t>
            </a:r>
          </a:p>
        </p:txBody>
      </p:sp>
      <p:sp>
        <p:nvSpPr>
          <p:cNvPr id="43" name="CuadroTexto 42">
            <a:extLst>
              <a:ext uri="{FF2B5EF4-FFF2-40B4-BE49-F238E27FC236}">
                <a16:creationId xmlns:a16="http://schemas.microsoft.com/office/drawing/2014/main" id="{0819A66A-35E6-4D40-9589-62DDC222FA3A}"/>
              </a:ext>
            </a:extLst>
          </p:cNvPr>
          <p:cNvSpPr txBox="1"/>
          <p:nvPr/>
        </p:nvSpPr>
        <p:spPr>
          <a:xfrm>
            <a:off x="9877517" y="3271231"/>
            <a:ext cx="1453821"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CITAR ALIADOS</a:t>
            </a:r>
          </a:p>
        </p:txBody>
      </p:sp>
      <p:sp>
        <p:nvSpPr>
          <p:cNvPr id="44" name="CuadroTexto 43">
            <a:extLst>
              <a:ext uri="{FF2B5EF4-FFF2-40B4-BE49-F238E27FC236}">
                <a16:creationId xmlns:a16="http://schemas.microsoft.com/office/drawing/2014/main" id="{9911312C-112F-894C-BF15-DF488D9037DF}"/>
              </a:ext>
            </a:extLst>
          </p:cNvPr>
          <p:cNvSpPr txBox="1"/>
          <p:nvPr/>
        </p:nvSpPr>
        <p:spPr>
          <a:xfrm>
            <a:off x="5177714" y="3547413"/>
            <a:ext cx="1643543" cy="338554"/>
          </a:xfrm>
          <a:prstGeom prst="rect">
            <a:avLst/>
          </a:prstGeom>
          <a:noFill/>
        </p:spPr>
        <p:txBody>
          <a:bodyPr wrap="square" rtlCol="0">
            <a:spAutoFit/>
          </a:bodyPr>
          <a:lstStyle/>
          <a:p>
            <a:r>
              <a:rPr lang="es-CO" sz="1600" b="1" dirty="0">
                <a:latin typeface="Arial" panose="020B0604020202020204" pitchFamily="34" charset="0"/>
                <a:cs typeface="Arial" panose="020B0604020202020204" pitchFamily="34" charset="0"/>
              </a:rPr>
              <a:t>$1.104.025.628</a:t>
            </a:r>
          </a:p>
        </p:txBody>
      </p:sp>
      <p:sp>
        <p:nvSpPr>
          <p:cNvPr id="45" name="CuadroTexto 44">
            <a:extLst>
              <a:ext uri="{FF2B5EF4-FFF2-40B4-BE49-F238E27FC236}">
                <a16:creationId xmlns:a16="http://schemas.microsoft.com/office/drawing/2014/main" id="{6F151DC5-A2DA-4C42-9234-08F667093614}"/>
              </a:ext>
            </a:extLst>
          </p:cNvPr>
          <p:cNvSpPr txBox="1"/>
          <p:nvPr/>
        </p:nvSpPr>
        <p:spPr>
          <a:xfrm>
            <a:off x="5258454" y="3874682"/>
            <a:ext cx="1521976" cy="307777"/>
          </a:xfrm>
          <a:prstGeom prst="rect">
            <a:avLst/>
          </a:prstGeom>
          <a:noFill/>
        </p:spPr>
        <p:txBody>
          <a:bodyPr wrap="square" rtlCol="0">
            <a:spAutoFit/>
          </a:bodyPr>
          <a:lstStyle/>
          <a:p>
            <a:r>
              <a:rPr lang="es-CO" sz="1400" b="1" dirty="0">
                <a:solidFill>
                  <a:srgbClr val="021C8A"/>
                </a:solidFill>
                <a:latin typeface="Arial" panose="020B0604020202020204" pitchFamily="34" charset="0"/>
                <a:cs typeface="Arial" panose="020B0604020202020204" pitchFamily="34" charset="0"/>
              </a:rPr>
              <a:t>MIL</a:t>
            </a:r>
          </a:p>
        </p:txBody>
      </p:sp>
      <p:sp>
        <p:nvSpPr>
          <p:cNvPr id="46" name="CuadroTexto 45">
            <a:extLst>
              <a:ext uri="{FF2B5EF4-FFF2-40B4-BE49-F238E27FC236}">
                <a16:creationId xmlns:a16="http://schemas.microsoft.com/office/drawing/2014/main" id="{29A404AC-A829-C140-8F4C-F7523414CE3C}"/>
              </a:ext>
            </a:extLst>
          </p:cNvPr>
          <p:cNvSpPr txBox="1"/>
          <p:nvPr/>
        </p:nvSpPr>
        <p:spPr>
          <a:xfrm>
            <a:off x="5258454" y="4037840"/>
            <a:ext cx="1521976" cy="307777"/>
          </a:xfrm>
          <a:prstGeom prst="rect">
            <a:avLst/>
          </a:prstGeom>
          <a:noFill/>
        </p:spPr>
        <p:txBody>
          <a:bodyPr wrap="square" rtlCol="0">
            <a:spAutoFit/>
          </a:bodyPr>
          <a:lstStyle/>
          <a:p>
            <a:r>
              <a:rPr lang="es-CO" sz="1400" b="1" dirty="0">
                <a:solidFill>
                  <a:srgbClr val="021C8A"/>
                </a:solidFill>
                <a:latin typeface="Arial" panose="020B0604020202020204" pitchFamily="34" charset="0"/>
                <a:cs typeface="Arial" panose="020B0604020202020204" pitchFamily="34" charset="0"/>
              </a:rPr>
              <a:t>MILLONES</a:t>
            </a:r>
          </a:p>
        </p:txBody>
      </p:sp>
      <p:sp>
        <p:nvSpPr>
          <p:cNvPr id="50" name="Rectángulo 49">
            <a:extLst>
              <a:ext uri="{FF2B5EF4-FFF2-40B4-BE49-F238E27FC236}">
                <a16:creationId xmlns:a16="http://schemas.microsoft.com/office/drawing/2014/main" id="{A8978F0A-CC10-7C4D-A41A-A01E3ABC4EDF}"/>
              </a:ext>
            </a:extLst>
          </p:cNvPr>
          <p:cNvSpPr/>
          <p:nvPr/>
        </p:nvSpPr>
        <p:spPr>
          <a:xfrm>
            <a:off x="2347748" y="1809167"/>
            <a:ext cx="9001753" cy="1370431"/>
          </a:xfrm>
          <a:prstGeom prst="rect">
            <a:avLst/>
          </a:prstGeom>
          <a:solidFill>
            <a:schemeClr val="bg1"/>
          </a:solidFill>
          <a:ln w="9525">
            <a:solidFill>
              <a:srgbClr val="021C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2" name="Rectángulo 51">
            <a:extLst>
              <a:ext uri="{FF2B5EF4-FFF2-40B4-BE49-F238E27FC236}">
                <a16:creationId xmlns:a16="http://schemas.microsoft.com/office/drawing/2014/main" id="{621BFA97-E5F7-8448-AB9E-08BB1ED4E367}"/>
              </a:ext>
            </a:extLst>
          </p:cNvPr>
          <p:cNvSpPr/>
          <p:nvPr/>
        </p:nvSpPr>
        <p:spPr>
          <a:xfrm>
            <a:off x="339970" y="4538608"/>
            <a:ext cx="1996056" cy="1370431"/>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47" name="CuadroTexto 46">
            <a:extLst>
              <a:ext uri="{FF2B5EF4-FFF2-40B4-BE49-F238E27FC236}">
                <a16:creationId xmlns:a16="http://schemas.microsoft.com/office/drawing/2014/main" id="{B4C540E1-DAD5-E747-81B2-7543F0EE589F}"/>
              </a:ext>
            </a:extLst>
          </p:cNvPr>
          <p:cNvSpPr txBox="1"/>
          <p:nvPr/>
        </p:nvSpPr>
        <p:spPr>
          <a:xfrm>
            <a:off x="4580289" y="4526628"/>
            <a:ext cx="1460980"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Descripción Impacto</a:t>
            </a:r>
          </a:p>
        </p:txBody>
      </p:sp>
      <p:sp>
        <p:nvSpPr>
          <p:cNvPr id="53" name="Rectángulo 52">
            <a:extLst>
              <a:ext uri="{FF2B5EF4-FFF2-40B4-BE49-F238E27FC236}">
                <a16:creationId xmlns:a16="http://schemas.microsoft.com/office/drawing/2014/main" id="{72484E0E-F4B7-EB44-96D2-F554222AC214}"/>
              </a:ext>
            </a:extLst>
          </p:cNvPr>
          <p:cNvSpPr/>
          <p:nvPr/>
        </p:nvSpPr>
        <p:spPr>
          <a:xfrm>
            <a:off x="2386842" y="4538608"/>
            <a:ext cx="2117461" cy="1370431"/>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cxnSp>
        <p:nvCxnSpPr>
          <p:cNvPr id="55" name="Conector recto 54">
            <a:extLst>
              <a:ext uri="{FF2B5EF4-FFF2-40B4-BE49-F238E27FC236}">
                <a16:creationId xmlns:a16="http://schemas.microsoft.com/office/drawing/2014/main" id="{ADABB8FD-6E3E-1A46-A6B1-623A184BCCB5}"/>
              </a:ext>
            </a:extLst>
          </p:cNvPr>
          <p:cNvCxnSpPr>
            <a:cxnSpLocks/>
          </p:cNvCxnSpPr>
          <p:nvPr/>
        </p:nvCxnSpPr>
        <p:spPr>
          <a:xfrm>
            <a:off x="6699964" y="1943009"/>
            <a:ext cx="0" cy="1096409"/>
          </a:xfrm>
          <a:prstGeom prst="line">
            <a:avLst/>
          </a:prstGeom>
        </p:spPr>
        <p:style>
          <a:lnRef idx="1">
            <a:schemeClr val="accent1"/>
          </a:lnRef>
          <a:fillRef idx="0">
            <a:schemeClr val="accent1"/>
          </a:fillRef>
          <a:effectRef idx="0">
            <a:schemeClr val="accent1"/>
          </a:effectRef>
          <a:fontRef idx="minor">
            <a:schemeClr val="tx1"/>
          </a:fontRef>
        </p:style>
      </p:cxnSp>
      <p:sp>
        <p:nvSpPr>
          <p:cNvPr id="61" name="CuadroTexto 60">
            <a:extLst>
              <a:ext uri="{FF2B5EF4-FFF2-40B4-BE49-F238E27FC236}">
                <a16:creationId xmlns:a16="http://schemas.microsoft.com/office/drawing/2014/main" id="{3C884FBC-F17C-5E4D-8073-07791C08657D}"/>
              </a:ext>
            </a:extLst>
          </p:cNvPr>
          <p:cNvSpPr txBox="1"/>
          <p:nvPr/>
        </p:nvSpPr>
        <p:spPr>
          <a:xfrm>
            <a:off x="899523" y="5069934"/>
            <a:ext cx="876950" cy="307777"/>
          </a:xfrm>
          <a:prstGeom prst="rect">
            <a:avLst/>
          </a:prstGeom>
          <a:noFill/>
        </p:spPr>
        <p:txBody>
          <a:bodyPr wrap="square" rtlCol="0">
            <a:spAutoFit/>
          </a:bodyPr>
          <a:lstStyle/>
          <a:p>
            <a:r>
              <a:rPr lang="es-CO" sz="1400" b="1" dirty="0">
                <a:solidFill>
                  <a:schemeClr val="bg1"/>
                </a:solidFill>
                <a:latin typeface="Arial" panose="020B0604020202020204" pitchFamily="34" charset="0"/>
                <a:cs typeface="Arial" panose="020B0604020202020204" pitchFamily="34" charset="0"/>
              </a:rPr>
              <a:t>FOTO 1</a:t>
            </a:r>
          </a:p>
        </p:txBody>
      </p:sp>
      <p:sp>
        <p:nvSpPr>
          <p:cNvPr id="62" name="CuadroTexto 61">
            <a:extLst>
              <a:ext uri="{FF2B5EF4-FFF2-40B4-BE49-F238E27FC236}">
                <a16:creationId xmlns:a16="http://schemas.microsoft.com/office/drawing/2014/main" id="{7CAA71C7-E62A-7546-AA79-7BA68B2BB8C2}"/>
              </a:ext>
            </a:extLst>
          </p:cNvPr>
          <p:cNvSpPr txBox="1"/>
          <p:nvPr/>
        </p:nvSpPr>
        <p:spPr>
          <a:xfrm>
            <a:off x="3074466" y="5069934"/>
            <a:ext cx="876950" cy="307777"/>
          </a:xfrm>
          <a:prstGeom prst="rect">
            <a:avLst/>
          </a:prstGeom>
          <a:noFill/>
        </p:spPr>
        <p:txBody>
          <a:bodyPr wrap="square" rtlCol="0">
            <a:spAutoFit/>
          </a:bodyPr>
          <a:lstStyle/>
          <a:p>
            <a:r>
              <a:rPr lang="es-CO" sz="1400" b="1" dirty="0">
                <a:solidFill>
                  <a:schemeClr val="bg1"/>
                </a:solidFill>
                <a:latin typeface="Arial" panose="020B0604020202020204" pitchFamily="34" charset="0"/>
                <a:cs typeface="Arial" panose="020B0604020202020204" pitchFamily="34" charset="0"/>
              </a:rPr>
              <a:t>FOTO 2</a:t>
            </a:r>
          </a:p>
        </p:txBody>
      </p:sp>
      <p:sp>
        <p:nvSpPr>
          <p:cNvPr id="64" name="CuadroTexto 63">
            <a:extLst>
              <a:ext uri="{FF2B5EF4-FFF2-40B4-BE49-F238E27FC236}">
                <a16:creationId xmlns:a16="http://schemas.microsoft.com/office/drawing/2014/main" id="{2CB2FB20-EF5E-7E48-A5EF-9FD5B71FFECA}"/>
              </a:ext>
            </a:extLst>
          </p:cNvPr>
          <p:cNvSpPr txBox="1"/>
          <p:nvPr/>
        </p:nvSpPr>
        <p:spPr>
          <a:xfrm>
            <a:off x="2435986" y="1989905"/>
            <a:ext cx="4026368" cy="1015663"/>
          </a:xfrm>
          <a:prstGeom prst="rect">
            <a:avLst/>
          </a:prstGeom>
          <a:noFill/>
        </p:spPr>
        <p:txBody>
          <a:bodyPr wrap="square" rtlCol="0">
            <a:spAutoFit/>
          </a:bodyPr>
          <a:lstStyle/>
          <a:p>
            <a:pPr algn="just"/>
            <a:r>
              <a:rPr lang="es-CO" sz="1000" dirty="0">
                <a:solidFill>
                  <a:schemeClr val="bg1">
                    <a:lumMod val="50000"/>
                  </a:schemeClr>
                </a:solidFill>
                <a:latin typeface="Arial" panose="020B0604020202020204" pitchFamily="34" charset="0"/>
              </a:rPr>
              <a:t>Se busca crear y validar una herramienta GRATUITA de apoyo a la toma de decisiones medicas usando imágenes diagnosticas, que tiene como objetivo final su despliegue en los pueblos y regiones mas apartadas de Colombia que no disponen de servicios de </a:t>
            </a:r>
            <a:r>
              <a:rPr lang="es-CO" sz="1000" dirty="0" err="1">
                <a:solidFill>
                  <a:schemeClr val="bg1">
                    <a:lumMod val="50000"/>
                  </a:schemeClr>
                </a:solidFill>
                <a:latin typeface="Arial" panose="020B0604020202020204" pitchFamily="34" charset="0"/>
              </a:rPr>
              <a:t>tele-radiología</a:t>
            </a:r>
            <a:r>
              <a:rPr lang="es-CO" sz="1000" dirty="0">
                <a:solidFill>
                  <a:schemeClr val="bg1">
                    <a:lumMod val="50000"/>
                  </a:schemeClr>
                </a:solidFill>
                <a:latin typeface="Arial" panose="020B0604020202020204" pitchFamily="34" charset="0"/>
              </a:rPr>
              <a:t> y que inminentemente serán afectadas por la propagación de la enfermedad.</a:t>
            </a:r>
          </a:p>
        </p:txBody>
      </p:sp>
      <p:sp>
        <p:nvSpPr>
          <p:cNvPr id="65" name="CuadroTexto 64">
            <a:extLst>
              <a:ext uri="{FF2B5EF4-FFF2-40B4-BE49-F238E27FC236}">
                <a16:creationId xmlns:a16="http://schemas.microsoft.com/office/drawing/2014/main" id="{91C37224-F278-A344-9BDE-FE5BE41121AE}"/>
              </a:ext>
            </a:extLst>
          </p:cNvPr>
          <p:cNvSpPr txBox="1"/>
          <p:nvPr/>
        </p:nvSpPr>
        <p:spPr>
          <a:xfrm>
            <a:off x="6937575" y="1954093"/>
            <a:ext cx="4026368" cy="1169551"/>
          </a:xfrm>
          <a:prstGeom prst="rect">
            <a:avLst/>
          </a:prstGeom>
          <a:noFill/>
        </p:spPr>
        <p:txBody>
          <a:bodyPr wrap="square" rtlCol="0">
            <a:spAutoFit/>
          </a:bodyPr>
          <a:lstStyle/>
          <a:p>
            <a:pPr algn="just"/>
            <a:r>
              <a:rPr lang="es-CO" sz="1000" dirty="0">
                <a:solidFill>
                  <a:schemeClr val="bg1">
                    <a:lumMod val="50000"/>
                  </a:schemeClr>
                </a:solidFill>
                <a:latin typeface="Arial" panose="020B0604020202020204" pitchFamily="34" charset="0"/>
              </a:rPr>
              <a:t>Un estudio clínico riguroso de la asociación de las imágenes de rayos x y tomografía de tórax con las comorbilidades de los pacientes, tendrá cabida en una base de conocimiento experto que se convertirá en un sistema de inteligencia artificial que apoye la práctica médica. Tecnologías de </a:t>
            </a:r>
            <a:r>
              <a:rPr lang="es-CO" sz="1000" dirty="0" err="1">
                <a:solidFill>
                  <a:schemeClr val="bg1">
                    <a:lumMod val="50000"/>
                  </a:schemeClr>
                </a:solidFill>
                <a:latin typeface="Arial" panose="020B0604020202020204" pitchFamily="34" charset="0"/>
              </a:rPr>
              <a:t>blockchain</a:t>
            </a:r>
            <a:r>
              <a:rPr lang="es-CO" sz="1000" dirty="0">
                <a:solidFill>
                  <a:schemeClr val="bg1">
                    <a:lumMod val="50000"/>
                  </a:schemeClr>
                </a:solidFill>
                <a:latin typeface="Arial" panose="020B0604020202020204" pitchFamily="34" charset="0"/>
              </a:rPr>
              <a:t>, IPFS y cifrado harán parte de la solución piloto que protegerá los datos e información de los colombianos.</a:t>
            </a:r>
          </a:p>
        </p:txBody>
      </p:sp>
      <p:sp>
        <p:nvSpPr>
          <p:cNvPr id="66" name="CuadroTexto 65">
            <a:extLst>
              <a:ext uri="{FF2B5EF4-FFF2-40B4-BE49-F238E27FC236}">
                <a16:creationId xmlns:a16="http://schemas.microsoft.com/office/drawing/2014/main" id="{6C1AD564-6807-014E-9E74-4F6EC45F9BD2}"/>
              </a:ext>
            </a:extLst>
          </p:cNvPr>
          <p:cNvSpPr txBox="1"/>
          <p:nvPr/>
        </p:nvSpPr>
        <p:spPr>
          <a:xfrm>
            <a:off x="4592382" y="4757188"/>
            <a:ext cx="2901510" cy="1015663"/>
          </a:xfrm>
          <a:prstGeom prst="rect">
            <a:avLst/>
          </a:prstGeom>
          <a:noFill/>
        </p:spPr>
        <p:txBody>
          <a:bodyPr wrap="square" rtlCol="0">
            <a:spAutoFit/>
          </a:bodyPr>
          <a:lstStyle/>
          <a:p>
            <a:pPr algn="just"/>
            <a:r>
              <a:rPr lang="es-CO" sz="1000" dirty="0">
                <a:solidFill>
                  <a:schemeClr val="bg1">
                    <a:lumMod val="50000"/>
                  </a:schemeClr>
                </a:solidFill>
                <a:latin typeface="Arial" panose="020B0604020202020204" pitchFamily="34" charset="0"/>
              </a:rPr>
              <a:t>Anticipando la abrumadora demanda y la escasez en los servicios de salud, la racionalización de la atención, la elevada sospecha de complicaciones y la priorización de pacientes para su remisión temprana resultará fundamental para disminuir la mortalidad.</a:t>
            </a:r>
          </a:p>
        </p:txBody>
      </p:sp>
      <p:sp>
        <p:nvSpPr>
          <p:cNvPr id="67" name="CuadroTexto 66">
            <a:extLst>
              <a:ext uri="{FF2B5EF4-FFF2-40B4-BE49-F238E27FC236}">
                <a16:creationId xmlns:a16="http://schemas.microsoft.com/office/drawing/2014/main" id="{61348897-3D94-C24D-8659-E99290FFAEC2}"/>
              </a:ext>
            </a:extLst>
          </p:cNvPr>
          <p:cNvSpPr txBox="1"/>
          <p:nvPr/>
        </p:nvSpPr>
        <p:spPr>
          <a:xfrm>
            <a:off x="2954502" y="3462572"/>
            <a:ext cx="1360585" cy="861774"/>
          </a:xfrm>
          <a:prstGeom prst="rect">
            <a:avLst/>
          </a:prstGeom>
          <a:noFill/>
        </p:spPr>
        <p:txBody>
          <a:bodyPr wrap="square" rtlCol="0">
            <a:spAutoFit/>
          </a:bodyPr>
          <a:lstStyle/>
          <a:p>
            <a:pPr fontAlgn="auto">
              <a:spcBef>
                <a:spcPts val="0"/>
              </a:spcBef>
              <a:spcAft>
                <a:spcPts val="0"/>
              </a:spcAft>
              <a:defRPr/>
            </a:pPr>
            <a:r>
              <a:rPr lang="es-CO" sz="1000" dirty="0">
                <a:solidFill>
                  <a:schemeClr val="bg1">
                    <a:lumMod val="50000"/>
                  </a:schemeClr>
                </a:solidFill>
                <a:latin typeface="Arial" panose="020B0604020202020204" pitchFamily="34" charset="0"/>
              </a:rPr>
              <a:t>SISTEMAS DE DIAGNÓSTICO RÁPIDO PARA LA INFECCIÓN POR SARS-COV-2</a:t>
            </a:r>
            <a:endParaRPr lang="es-ES" sz="1000" dirty="0">
              <a:solidFill>
                <a:schemeClr val="bg1">
                  <a:lumMod val="50000"/>
                </a:schemeClr>
              </a:solidFill>
              <a:latin typeface="Arial" panose="020B0604020202020204" pitchFamily="34" charset="0"/>
            </a:endParaRPr>
          </a:p>
        </p:txBody>
      </p:sp>
      <p:sp>
        <p:nvSpPr>
          <p:cNvPr id="68" name="CuadroTexto 67">
            <a:extLst>
              <a:ext uri="{FF2B5EF4-FFF2-40B4-BE49-F238E27FC236}">
                <a16:creationId xmlns:a16="http://schemas.microsoft.com/office/drawing/2014/main" id="{CB8D002D-C1E9-0447-94E1-1F5C988F369B}"/>
              </a:ext>
            </a:extLst>
          </p:cNvPr>
          <p:cNvSpPr txBox="1"/>
          <p:nvPr/>
        </p:nvSpPr>
        <p:spPr>
          <a:xfrm>
            <a:off x="7489168" y="3534609"/>
            <a:ext cx="1316118" cy="246221"/>
          </a:xfrm>
          <a:prstGeom prst="rect">
            <a:avLst/>
          </a:prstGeom>
          <a:noFill/>
        </p:spPr>
        <p:txBody>
          <a:bodyPr wrap="square" rtlCol="0">
            <a:spAutoFit/>
          </a:bodyPr>
          <a:lstStyle/>
          <a:p>
            <a:pPr algn="ctr" fontAlgn="auto">
              <a:spcBef>
                <a:spcPts val="0"/>
              </a:spcBef>
              <a:spcAft>
                <a:spcPts val="0"/>
              </a:spcAft>
              <a:defRPr/>
            </a:pPr>
            <a:r>
              <a:rPr lang="es-ES" sz="1000" b="1" dirty="0">
                <a:solidFill>
                  <a:schemeClr val="bg1">
                    <a:lumMod val="50000"/>
                  </a:schemeClr>
                </a:solidFill>
                <a:latin typeface="Arial" panose="020B0604020202020204" pitchFamily="34" charset="0"/>
              </a:rPr>
              <a:t>9 MESES</a:t>
            </a:r>
          </a:p>
        </p:txBody>
      </p:sp>
      <p:sp>
        <p:nvSpPr>
          <p:cNvPr id="69" name="CuadroTexto 68">
            <a:extLst>
              <a:ext uri="{FF2B5EF4-FFF2-40B4-BE49-F238E27FC236}">
                <a16:creationId xmlns:a16="http://schemas.microsoft.com/office/drawing/2014/main" id="{36263815-41DF-E441-9D81-5B6D0EC37B5F}"/>
              </a:ext>
            </a:extLst>
          </p:cNvPr>
          <p:cNvSpPr txBox="1"/>
          <p:nvPr/>
        </p:nvSpPr>
        <p:spPr>
          <a:xfrm>
            <a:off x="9700468" y="3453064"/>
            <a:ext cx="1720825" cy="1477328"/>
          </a:xfrm>
          <a:prstGeom prst="rect">
            <a:avLst/>
          </a:prstGeom>
          <a:noFill/>
        </p:spPr>
        <p:txBody>
          <a:bodyPr wrap="square" rtlCol="0">
            <a:spAutoFit/>
          </a:bodyPr>
          <a:lstStyle/>
          <a:p>
            <a:pPr fontAlgn="auto">
              <a:spcBef>
                <a:spcPts val="0"/>
              </a:spcBef>
              <a:spcAft>
                <a:spcPts val="0"/>
              </a:spcAft>
              <a:defRPr/>
            </a:pPr>
            <a:r>
              <a:rPr lang="es-ES" sz="1000" dirty="0">
                <a:solidFill>
                  <a:schemeClr val="bg1">
                    <a:lumMod val="50000"/>
                  </a:schemeClr>
                </a:solidFill>
                <a:latin typeface="Arial" panose="020B0604020202020204" pitchFamily="34" charset="0"/>
              </a:rPr>
              <a:t>- Universidad de Antioquia</a:t>
            </a:r>
          </a:p>
          <a:p>
            <a:pPr fontAlgn="auto">
              <a:spcBef>
                <a:spcPts val="0"/>
              </a:spcBef>
              <a:spcAft>
                <a:spcPts val="0"/>
              </a:spcAft>
              <a:defRPr/>
            </a:pPr>
            <a:r>
              <a:rPr lang="es-ES" sz="1000" dirty="0">
                <a:solidFill>
                  <a:schemeClr val="bg1">
                    <a:lumMod val="50000"/>
                  </a:schemeClr>
                </a:solidFill>
                <a:latin typeface="Arial" panose="020B0604020202020204" pitchFamily="34" charset="0"/>
              </a:rPr>
              <a:t>- Hospital Pablo Tobon Uribe</a:t>
            </a:r>
          </a:p>
          <a:p>
            <a:pPr fontAlgn="auto">
              <a:spcBef>
                <a:spcPts val="0"/>
              </a:spcBef>
              <a:spcAft>
                <a:spcPts val="0"/>
              </a:spcAft>
              <a:defRPr/>
            </a:pPr>
            <a:r>
              <a:rPr lang="es-ES" sz="1000" dirty="0">
                <a:solidFill>
                  <a:schemeClr val="bg1">
                    <a:lumMod val="50000"/>
                  </a:schemeClr>
                </a:solidFill>
                <a:latin typeface="Arial" panose="020B0604020202020204" pitchFamily="34" charset="0"/>
              </a:rPr>
              <a:t>- F.H. San Vicente de Paul</a:t>
            </a:r>
          </a:p>
          <a:p>
            <a:pPr fontAlgn="auto">
              <a:spcBef>
                <a:spcPts val="0"/>
              </a:spcBef>
              <a:spcAft>
                <a:spcPts val="0"/>
              </a:spcAft>
              <a:defRPr/>
            </a:pPr>
            <a:r>
              <a:rPr lang="es-ES" sz="1000" dirty="0">
                <a:solidFill>
                  <a:schemeClr val="bg1">
                    <a:lumMod val="50000"/>
                  </a:schemeClr>
                </a:solidFill>
                <a:latin typeface="Arial" panose="020B0604020202020204" pitchFamily="34" charset="0"/>
              </a:rPr>
              <a:t>- IPS Universitaria</a:t>
            </a:r>
          </a:p>
          <a:p>
            <a:pPr fontAlgn="auto">
              <a:spcBef>
                <a:spcPts val="0"/>
              </a:spcBef>
              <a:spcAft>
                <a:spcPts val="0"/>
              </a:spcAft>
              <a:defRPr/>
            </a:pPr>
            <a:r>
              <a:rPr lang="es-ES" sz="1000" dirty="0">
                <a:solidFill>
                  <a:schemeClr val="bg1">
                    <a:lumMod val="50000"/>
                  </a:schemeClr>
                </a:solidFill>
                <a:latin typeface="Arial" panose="020B0604020202020204" pitchFamily="34" charset="0"/>
              </a:rPr>
              <a:t>- Clínica CES</a:t>
            </a:r>
          </a:p>
          <a:p>
            <a:pPr fontAlgn="auto">
              <a:spcBef>
                <a:spcPts val="0"/>
              </a:spcBef>
              <a:spcAft>
                <a:spcPts val="0"/>
              </a:spcAft>
              <a:defRPr/>
            </a:pPr>
            <a:r>
              <a:rPr lang="es-ES" sz="1000" dirty="0">
                <a:solidFill>
                  <a:schemeClr val="bg1">
                    <a:lumMod val="50000"/>
                  </a:schemeClr>
                </a:solidFill>
                <a:latin typeface="Arial" panose="020B0604020202020204" pitchFamily="34" charset="0"/>
              </a:rPr>
              <a:t>- Universidad CES</a:t>
            </a:r>
          </a:p>
          <a:p>
            <a:pPr fontAlgn="auto">
              <a:spcBef>
                <a:spcPts val="0"/>
              </a:spcBef>
              <a:spcAft>
                <a:spcPts val="0"/>
              </a:spcAft>
              <a:defRPr/>
            </a:pPr>
            <a:r>
              <a:rPr lang="es-ES" sz="1000" dirty="0">
                <a:solidFill>
                  <a:schemeClr val="bg1">
                    <a:lumMod val="50000"/>
                  </a:schemeClr>
                </a:solidFill>
                <a:latin typeface="Arial" panose="020B0604020202020204" pitchFamily="34" charset="0"/>
              </a:rPr>
              <a:t>- Instituto Tecnológico Metropolitano de Medellin</a:t>
            </a:r>
          </a:p>
        </p:txBody>
      </p:sp>
      <p:pic>
        <p:nvPicPr>
          <p:cNvPr id="38" name="Imagen 37">
            <a:extLst>
              <a:ext uri="{FF2B5EF4-FFF2-40B4-BE49-F238E27FC236}">
                <a16:creationId xmlns:a16="http://schemas.microsoft.com/office/drawing/2014/main" id="{02BCFBE2-AEC9-40F5-927E-2666E5F2C2F7}"/>
              </a:ext>
            </a:extLst>
          </p:cNvPr>
          <p:cNvPicPr>
            <a:picLocks noChangeAspect="1"/>
          </p:cNvPicPr>
          <p:nvPr/>
        </p:nvPicPr>
        <p:blipFill>
          <a:blip r:embed="rId7"/>
          <a:stretch>
            <a:fillRect/>
          </a:stretch>
        </p:blipFill>
        <p:spPr>
          <a:xfrm>
            <a:off x="237629" y="2041550"/>
            <a:ext cx="1925576" cy="773016"/>
          </a:xfrm>
          <a:prstGeom prst="rect">
            <a:avLst/>
          </a:prstGeom>
        </p:spPr>
      </p:pic>
      <p:pic>
        <p:nvPicPr>
          <p:cNvPr id="3" name="Imagen 2">
            <a:extLst>
              <a:ext uri="{FF2B5EF4-FFF2-40B4-BE49-F238E27FC236}">
                <a16:creationId xmlns:a16="http://schemas.microsoft.com/office/drawing/2014/main" id="{554A4025-63A0-419F-A6C3-CE5F2987D274}"/>
              </a:ext>
            </a:extLst>
          </p:cNvPr>
          <p:cNvPicPr>
            <a:picLocks noChangeAspect="1"/>
          </p:cNvPicPr>
          <p:nvPr/>
        </p:nvPicPr>
        <p:blipFill>
          <a:blip r:embed="rId8"/>
          <a:stretch>
            <a:fillRect/>
          </a:stretch>
        </p:blipFill>
        <p:spPr>
          <a:xfrm>
            <a:off x="196347" y="4515205"/>
            <a:ext cx="2102416" cy="2102416"/>
          </a:xfrm>
          <a:prstGeom prst="rect">
            <a:avLst/>
          </a:prstGeom>
        </p:spPr>
      </p:pic>
      <p:pic>
        <p:nvPicPr>
          <p:cNvPr id="8" name="Imagen 7">
            <a:extLst>
              <a:ext uri="{FF2B5EF4-FFF2-40B4-BE49-F238E27FC236}">
                <a16:creationId xmlns:a16="http://schemas.microsoft.com/office/drawing/2014/main" id="{C1B52928-BA84-4631-BE19-DFA4124C2D21}"/>
              </a:ext>
            </a:extLst>
          </p:cNvPr>
          <p:cNvPicPr>
            <a:picLocks noChangeAspect="1"/>
          </p:cNvPicPr>
          <p:nvPr/>
        </p:nvPicPr>
        <p:blipFill>
          <a:blip r:embed="rId9"/>
          <a:stretch>
            <a:fillRect/>
          </a:stretch>
        </p:blipFill>
        <p:spPr>
          <a:xfrm>
            <a:off x="2419441" y="4540188"/>
            <a:ext cx="2077433" cy="2077433"/>
          </a:xfrm>
          <a:prstGeom prst="rect">
            <a:avLst/>
          </a:prstGeom>
        </p:spPr>
      </p:pic>
    </p:spTree>
    <p:extLst>
      <p:ext uri="{BB962C8B-B14F-4D97-AF65-F5344CB8AC3E}">
        <p14:creationId xmlns:p14="http://schemas.microsoft.com/office/powerpoint/2010/main" val="273449756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TotalTime>
  <Words>263</Words>
  <Application>Microsoft Office PowerPoint</Application>
  <PresentationFormat>Panorámica</PresentationFormat>
  <Paragraphs>27</Paragraphs>
  <Slides>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Calibri Light</vt:lpstr>
      <vt:lpstr>Tema de Office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Fabian Yesid Casallas Pena</dc:creator>
  <cp:lastModifiedBy>Jeronimo</cp:lastModifiedBy>
  <cp:revision>11</cp:revision>
  <dcterms:created xsi:type="dcterms:W3CDTF">2020-06-18T16:06:13Z</dcterms:created>
  <dcterms:modified xsi:type="dcterms:W3CDTF">2020-06-19T18:05:08Z</dcterms:modified>
</cp:coreProperties>
</file>