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1C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1"/>
    <p:restoredTop sz="94715"/>
  </p:normalViewPr>
  <p:slideViewPr>
    <p:cSldViewPr snapToGrid="0" snapToObjects="1">
      <p:cViewPr varScale="1">
        <p:scale>
          <a:sx n="68" d="100"/>
          <a:sy n="68" d="100"/>
        </p:scale>
        <p:origin x="90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095D51-5964-4544-9B2F-97E0ECC73B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16B944A-3BBE-844D-8949-5257EB204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6CA77E-A006-A64F-A7C0-C414DAC42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EA85B1-7911-994B-8381-358C67696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02C01D-A35E-CB46-9188-0D9ECB249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1433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713EAF-60A7-F446-9FBD-20A746003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C995C41-AC7F-1444-9412-813CA5458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A9ACFA-A48B-534D-88FB-E1F74DEA6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D350AE3-3653-F44A-B50A-E6A8288DC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AD8FB3-6032-3348-BA56-5831AE554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391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F6C17B3-B929-7747-8AA7-823A765933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C610F4C-28C4-034D-8767-BBB56CA1E8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84516A-5CFD-3640-9A06-E969C9761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C363F0-F59A-4746-AC3D-8ED940F6C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6BDCED-B4F2-904C-913C-1F3F703B0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6108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1981BD-2E95-A649-9B15-9F6691F41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C8319D4-41A3-8243-8204-F1C0C811C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E586C75-6A94-FF40-A569-82500656D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7EF5CB-E576-7946-A39B-568DFB4EA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2E47C0-2F0C-1042-B58F-A1DE7FF15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5748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9CC62A-0798-8448-BCF3-C0A72C880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9C6F310-CB22-3148-B5E1-F93B46A9B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51D89E-0C7A-BB4A-A51B-FEA8E4CF6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9AE42BB-A968-534B-815F-A697640C5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300714A-2D1E-0A46-934D-16D489E88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5656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A2EE35-19B7-2145-AEC2-BC65250EB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1CF2EC-91DE-2848-A668-0D83C624E4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F673B1B-6458-A941-99AB-A358E5A4BF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810757C-D380-2348-ADAD-FD1F9877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E2E6315-EB0E-4D4D-B3CF-4AA4038F1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D1197F9-24C9-514A-8F27-B1A6C5B74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209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B3FEAC-3A6C-7B4A-B9DC-768864446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8AA0B42-DDED-9540-B8D5-042F98E2C5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D45B3DF-3DC8-A541-A924-CA156AC0C2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30EBC15-BF29-9E4C-919A-1F8FAA3E40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92CE8AE-0BF3-1F40-A82F-5F5633914A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D2462D-E55F-9648-ACDB-0F6F1EB91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6F52428-2E56-194D-AE2F-64BC22A5C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FD0D555-F22E-7C43-9DF9-A25EF00B9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1806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882C78-CBAC-1F45-88C0-C7A264BD4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9F50C8-A599-0F42-B02C-5656C9E6C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28052B0-2C1C-9145-93AD-6D00A157E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C8CC111-BC73-0642-8D73-62BE8CBC6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117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036A72-97FE-E649-8C8A-F8ADE54DE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EA9084D-6465-1840-87FD-C4AB3A428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8213EB5-BD95-EE4B-9D1D-528033E13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7759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32C9F4-9DE3-4A49-8A98-9B816CDB6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053281-3F17-F742-AFE2-2450A5798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6273944-E34F-994F-BA34-EC775038B2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8B43FC1-59FD-6143-9FB9-0F130A961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29494E-43C9-2A42-B4D0-6500577A8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97D666-AAA7-6948-83CA-F2BF8D1EE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3555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A590B7-6C1A-8C45-A113-47A8501B1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BF65886-3907-634F-A0C2-997C3F0D61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003BAD3-99E8-BE44-A162-9FF3870EB2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7B60900-8B75-F24B-AE4A-6EDE06D10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C5C4DC8-9024-B547-8EC3-633D16780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861DC93-CAE3-044F-B78E-27C185F33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4724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50FF3BA-2A2D-544A-BAA4-035918475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479421-ABA5-4843-A7BA-1BB78C66F8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F51031-805E-1545-86FA-7398592172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1DAED-726E-2F45-985D-A4497EBE1335}" type="datetimeFigureOut">
              <a:rPr lang="es-CO" smtClean="0"/>
              <a:t>19/06/2020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7544D8-AEC2-F54A-882D-ED38F1DA6F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BFB247-DDCB-EA41-B32C-95C39A039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B52C5-7B8E-1B41-8097-8D3AFC0718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2298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hyperlink" Target="http://www.omicas.co/" TargetMode="External"/><Relationship Id="rId12" Type="http://schemas.openxmlformats.org/officeDocument/2006/relationships/image" Target="../media/image10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tiff"/><Relationship Id="rId5" Type="http://schemas.openxmlformats.org/officeDocument/2006/relationships/image" Target="../media/image4.png"/><Relationship Id="rId10" Type="http://schemas.openxmlformats.org/officeDocument/2006/relationships/image" Target="../media/image8.tiff"/><Relationship Id="rId4" Type="http://schemas.openxmlformats.org/officeDocument/2006/relationships/image" Target="../media/image3.png"/><Relationship Id="rId9" Type="http://schemas.openxmlformats.org/officeDocument/2006/relationships/image" Target="../media/image7.tiff"/><Relationship Id="rId1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BAB6005-2BAF-D042-8B40-F0282197E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B7A2B7C6-3A15-1F4B-A0F9-BF7BDEF4F68E}"/>
              </a:ext>
            </a:extLst>
          </p:cNvPr>
          <p:cNvSpPr txBox="1"/>
          <p:nvPr/>
        </p:nvSpPr>
        <p:spPr>
          <a:xfrm>
            <a:off x="2844192" y="309666"/>
            <a:ext cx="6220149" cy="923330"/>
          </a:xfrm>
          <a:prstGeom prst="rect">
            <a:avLst/>
          </a:prstGeom>
          <a:solidFill>
            <a:schemeClr val="tx1">
              <a:alpha val="62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Sensum-SARS-CoV-2: Sistema bio-nanosensor portable, ultrasensible y de respuesta rápida para diagnóstico y seguimiento no-invasivo del SARS-CoV-2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8BBEFE5-04B7-8F41-95B6-BF0EBF318411}"/>
              </a:ext>
            </a:extLst>
          </p:cNvPr>
          <p:cNvSpPr txBox="1"/>
          <p:nvPr/>
        </p:nvSpPr>
        <p:spPr>
          <a:xfrm>
            <a:off x="9315799" y="310620"/>
            <a:ext cx="1553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rgbClr val="021C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PONTIFICIA UNIVERSIDAD JAVERIANA</a:t>
            </a:r>
          </a:p>
          <a:p>
            <a:r>
              <a:rPr lang="es-CO" sz="1400" b="1" dirty="0">
                <a:solidFill>
                  <a:srgbClr val="021C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A4D819CE-042D-4F40-8A5D-63C5AF787F7C}"/>
              </a:ext>
            </a:extLst>
          </p:cNvPr>
          <p:cNvCxnSpPr>
            <a:cxnSpLocks/>
          </p:cNvCxnSpPr>
          <p:nvPr/>
        </p:nvCxnSpPr>
        <p:spPr>
          <a:xfrm>
            <a:off x="9215963" y="358483"/>
            <a:ext cx="0" cy="825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5561E97-8139-094C-B725-2848CB8974E7}"/>
              </a:ext>
            </a:extLst>
          </p:cNvPr>
          <p:cNvSpPr txBox="1"/>
          <p:nvPr/>
        </p:nvSpPr>
        <p:spPr>
          <a:xfrm>
            <a:off x="670574" y="2095648"/>
            <a:ext cx="13981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231EA21-AB0A-584E-B2CD-EF6441CD96F7}"/>
              </a:ext>
            </a:extLst>
          </p:cNvPr>
          <p:cNvSpPr txBox="1"/>
          <p:nvPr/>
        </p:nvSpPr>
        <p:spPr>
          <a:xfrm>
            <a:off x="2475131" y="1728495"/>
            <a:ext cx="47712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Descripción máximo 2 párrafos</a:t>
            </a: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EFC96AC6-706F-2F41-9EB3-EC6A05FF9245}"/>
              </a:ext>
            </a:extLst>
          </p:cNvPr>
          <p:cNvCxnSpPr>
            <a:cxnSpLocks/>
          </p:cNvCxnSpPr>
          <p:nvPr/>
        </p:nvCxnSpPr>
        <p:spPr>
          <a:xfrm>
            <a:off x="2349304" y="3071074"/>
            <a:ext cx="10167" cy="1207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n 15">
            <a:extLst>
              <a:ext uri="{FF2B5EF4-FFF2-40B4-BE49-F238E27FC236}">
                <a16:creationId xmlns:a16="http://schemas.microsoft.com/office/drawing/2014/main" id="{0C35F5AC-870E-9B4E-9E9B-C222A9AE0916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210" y="3211626"/>
            <a:ext cx="527230" cy="581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Imagen 18">
            <a:extLst>
              <a:ext uri="{FF2B5EF4-FFF2-40B4-BE49-F238E27FC236}">
                <a16:creationId xmlns:a16="http://schemas.microsoft.com/office/drawing/2014/main" id="{CB0C3E14-7172-2A42-AC8D-1FA8663AB601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992" y="3211625"/>
            <a:ext cx="653096" cy="653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n 21">
            <a:extLst>
              <a:ext uri="{FF2B5EF4-FFF2-40B4-BE49-F238E27FC236}">
                <a16:creationId xmlns:a16="http://schemas.microsoft.com/office/drawing/2014/main" id="{3C20BDDF-CC0B-1644-9916-286AFBEAEFB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1993" y="3293380"/>
            <a:ext cx="4984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Imagen 23">
            <a:extLst>
              <a:ext uri="{FF2B5EF4-FFF2-40B4-BE49-F238E27FC236}">
                <a16:creationId xmlns:a16="http://schemas.microsoft.com/office/drawing/2014/main" id="{E9820127-B9DC-DC44-B458-6D0130A17899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728" y="3256868"/>
            <a:ext cx="53498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285097D0-949E-D147-977D-3EBEDDA8601A}"/>
              </a:ext>
            </a:extLst>
          </p:cNvPr>
          <p:cNvSpPr txBox="1"/>
          <p:nvPr/>
        </p:nvSpPr>
        <p:spPr>
          <a:xfrm>
            <a:off x="2966164" y="3171215"/>
            <a:ext cx="8024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LÍNEA</a:t>
            </a:r>
          </a:p>
        </p:txBody>
      </p: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B11DB1E4-A74D-7D41-ABD1-870012FF4882}"/>
              </a:ext>
            </a:extLst>
          </p:cNvPr>
          <p:cNvCxnSpPr>
            <a:cxnSpLocks/>
          </p:cNvCxnSpPr>
          <p:nvPr/>
        </p:nvCxnSpPr>
        <p:spPr>
          <a:xfrm>
            <a:off x="4494139" y="3071074"/>
            <a:ext cx="10167" cy="1207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6FED5EBD-85B9-CC4B-A9D4-65EF9B06A05F}"/>
              </a:ext>
            </a:extLst>
          </p:cNvPr>
          <p:cNvCxnSpPr>
            <a:cxnSpLocks/>
          </p:cNvCxnSpPr>
          <p:nvPr/>
        </p:nvCxnSpPr>
        <p:spPr>
          <a:xfrm>
            <a:off x="6699964" y="3071074"/>
            <a:ext cx="10167" cy="1207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75BBD363-0E1B-7B41-A32A-281626EBDA62}"/>
              </a:ext>
            </a:extLst>
          </p:cNvPr>
          <p:cNvCxnSpPr>
            <a:cxnSpLocks/>
          </p:cNvCxnSpPr>
          <p:nvPr/>
        </p:nvCxnSpPr>
        <p:spPr>
          <a:xfrm>
            <a:off x="9084376" y="3071074"/>
            <a:ext cx="10167" cy="1207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C6EAB28C-8F2C-CF4C-A897-3A35E29054CB}"/>
              </a:ext>
            </a:extLst>
          </p:cNvPr>
          <p:cNvCxnSpPr>
            <a:cxnSpLocks/>
          </p:cNvCxnSpPr>
          <p:nvPr/>
        </p:nvCxnSpPr>
        <p:spPr>
          <a:xfrm>
            <a:off x="11352139" y="3071074"/>
            <a:ext cx="10167" cy="1207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uadroTexto 40">
            <a:extLst>
              <a:ext uri="{FF2B5EF4-FFF2-40B4-BE49-F238E27FC236}">
                <a16:creationId xmlns:a16="http://schemas.microsoft.com/office/drawing/2014/main" id="{B8E289DA-8896-114B-96AA-97AF21296D62}"/>
              </a:ext>
            </a:extLst>
          </p:cNvPr>
          <p:cNvSpPr txBox="1"/>
          <p:nvPr/>
        </p:nvSpPr>
        <p:spPr>
          <a:xfrm>
            <a:off x="5310779" y="3171215"/>
            <a:ext cx="8024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TOTAL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B6EC36B8-8338-DC43-9A92-EB92531FAB9E}"/>
              </a:ext>
            </a:extLst>
          </p:cNvPr>
          <p:cNvSpPr txBox="1"/>
          <p:nvPr/>
        </p:nvSpPr>
        <p:spPr>
          <a:xfrm>
            <a:off x="7482169" y="3171215"/>
            <a:ext cx="1586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PLAZO EJECUCIÓN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0819A66A-35E6-4D40-9589-62DDC222FA3A}"/>
              </a:ext>
            </a:extLst>
          </p:cNvPr>
          <p:cNvSpPr txBox="1"/>
          <p:nvPr/>
        </p:nvSpPr>
        <p:spPr>
          <a:xfrm>
            <a:off x="9877517" y="3171215"/>
            <a:ext cx="1453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ALIADOS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9911312C-112F-894C-BF15-DF488D9037DF}"/>
              </a:ext>
            </a:extLst>
          </p:cNvPr>
          <p:cNvSpPr txBox="1"/>
          <p:nvPr/>
        </p:nvSpPr>
        <p:spPr>
          <a:xfrm>
            <a:off x="5235008" y="3434593"/>
            <a:ext cx="2011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$1.999.736.550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29A404AC-A829-C140-8F4C-F7523414CE3C}"/>
              </a:ext>
            </a:extLst>
          </p:cNvPr>
          <p:cNvSpPr txBox="1"/>
          <p:nvPr/>
        </p:nvSpPr>
        <p:spPr>
          <a:xfrm>
            <a:off x="5258454" y="3780657"/>
            <a:ext cx="1521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rgbClr val="021C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</a:t>
            </a:r>
          </a:p>
          <a:p>
            <a:r>
              <a:rPr lang="es-CO" sz="1400" b="1" dirty="0">
                <a:solidFill>
                  <a:srgbClr val="021C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MILLONES</a:t>
            </a:r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A8978F0A-CC10-7C4D-A41A-A01E3ABC4EDF}"/>
              </a:ext>
            </a:extLst>
          </p:cNvPr>
          <p:cNvSpPr/>
          <p:nvPr/>
        </p:nvSpPr>
        <p:spPr>
          <a:xfrm>
            <a:off x="2347748" y="1709151"/>
            <a:ext cx="9001753" cy="1370431"/>
          </a:xfrm>
          <a:prstGeom prst="rect">
            <a:avLst/>
          </a:prstGeom>
          <a:solidFill>
            <a:schemeClr val="bg1"/>
          </a:solidFill>
          <a:ln w="9525">
            <a:solidFill>
              <a:srgbClr val="021C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B4C540E1-DAD5-E747-81B2-7543F0EE589F}"/>
              </a:ext>
            </a:extLst>
          </p:cNvPr>
          <p:cNvSpPr txBox="1"/>
          <p:nvPr/>
        </p:nvSpPr>
        <p:spPr>
          <a:xfrm>
            <a:off x="4580288" y="4412327"/>
            <a:ext cx="18205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Impacto Directo e Indirecto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B8B1FA22-7F33-C147-8642-E1E34911C8BD}"/>
              </a:ext>
            </a:extLst>
          </p:cNvPr>
          <p:cNvSpPr txBox="1"/>
          <p:nvPr/>
        </p:nvSpPr>
        <p:spPr>
          <a:xfrm>
            <a:off x="2466047" y="1772655"/>
            <a:ext cx="24977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Problemática</a:t>
            </a:r>
          </a:p>
        </p:txBody>
      </p:sp>
      <p:cxnSp>
        <p:nvCxnSpPr>
          <p:cNvPr id="55" name="Conector recto 54">
            <a:extLst>
              <a:ext uri="{FF2B5EF4-FFF2-40B4-BE49-F238E27FC236}">
                <a16:creationId xmlns:a16="http://schemas.microsoft.com/office/drawing/2014/main" id="{ADABB8FD-6E3E-1A46-A6B1-623A184BCCB5}"/>
              </a:ext>
            </a:extLst>
          </p:cNvPr>
          <p:cNvCxnSpPr>
            <a:cxnSpLocks/>
          </p:cNvCxnSpPr>
          <p:nvPr/>
        </p:nvCxnSpPr>
        <p:spPr>
          <a:xfrm>
            <a:off x="6699964" y="1842993"/>
            <a:ext cx="0" cy="10964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uadroTexto 60">
            <a:extLst>
              <a:ext uri="{FF2B5EF4-FFF2-40B4-BE49-F238E27FC236}">
                <a16:creationId xmlns:a16="http://schemas.microsoft.com/office/drawing/2014/main" id="{3C884FBC-F17C-5E4D-8073-07791C08657D}"/>
              </a:ext>
            </a:extLst>
          </p:cNvPr>
          <p:cNvSpPr txBox="1"/>
          <p:nvPr/>
        </p:nvSpPr>
        <p:spPr>
          <a:xfrm>
            <a:off x="899523" y="5069934"/>
            <a:ext cx="876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 1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7CAA71C7-E62A-7546-AA79-7BA68B2BB8C2}"/>
              </a:ext>
            </a:extLst>
          </p:cNvPr>
          <p:cNvSpPr txBox="1"/>
          <p:nvPr/>
        </p:nvSpPr>
        <p:spPr>
          <a:xfrm>
            <a:off x="3074466" y="5069934"/>
            <a:ext cx="876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 2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2CB2FB20-EF5E-7E48-A5EF-9FD5B71FFECA}"/>
              </a:ext>
            </a:extLst>
          </p:cNvPr>
          <p:cNvSpPr txBox="1"/>
          <p:nvPr/>
        </p:nvSpPr>
        <p:spPr>
          <a:xfrm>
            <a:off x="2475131" y="2031202"/>
            <a:ext cx="4093094" cy="86177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La inexistencia de pruebas rápidas portables para diagnóstico directo y temprano de la infección por SARS-CoV-2 en periodos pre-sintomáticos o asintomáticos impide la implementación de estrategias de aislamiento, prevención y corte de la transmisión, e impide la la atención, supervisión y nivel de cuidado óptimos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91C37224-F278-A344-9BDE-FE5BE41121AE}"/>
              </a:ext>
            </a:extLst>
          </p:cNvPr>
          <p:cNvSpPr txBox="1"/>
          <p:nvPr/>
        </p:nvSpPr>
        <p:spPr>
          <a:xfrm>
            <a:off x="6866663" y="2026172"/>
            <a:ext cx="4300870" cy="861774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Desarrollar y evaluar un </a:t>
            </a:r>
            <a:r>
              <a:rPr lang="es-ES" sz="1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bio-nanosensor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 electroquímico </a:t>
            </a:r>
            <a:r>
              <a:rPr lang="es-ES" sz="1000" u="sng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portable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, de </a:t>
            </a:r>
            <a:r>
              <a:rPr lang="es-ES" sz="1000" u="sng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bajo costo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 para la detección y cuantificación </a:t>
            </a:r>
            <a:r>
              <a:rPr lang="es-ES" sz="1000" u="sng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no-invasiva.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 por hisopados nasofaríngeos y </a:t>
            </a:r>
            <a:r>
              <a:rPr lang="es-ES" sz="1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orofaríngeos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, rápido (</a:t>
            </a:r>
            <a:r>
              <a:rPr lang="es-ES" sz="1000" u="sng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&lt;5 minutos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), </a:t>
            </a:r>
            <a:r>
              <a:rPr lang="es-ES" sz="1000" u="sng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selectivo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 y </a:t>
            </a:r>
            <a:r>
              <a:rPr lang="es-ES" sz="1000" u="sng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directo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 del virus SARS-CoV-2 (antígeno) en pacientes </a:t>
            </a:r>
            <a:r>
              <a:rPr lang="es-ES" sz="1000" u="sng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pre y asintomáticos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 de riesgo y sintomáticos, en </a:t>
            </a:r>
            <a:r>
              <a:rPr lang="es-ES" sz="1000" u="sng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concentraciones ultra-bajas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 de carga viral (</a:t>
            </a:r>
            <a:r>
              <a:rPr lang="es-ES" sz="1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fg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/</a:t>
            </a:r>
            <a:r>
              <a:rPr lang="es-ES" sz="1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mL</a:t>
            </a: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). 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6C1AD564-6807-014E-9E74-4F6EC45F9BD2}"/>
              </a:ext>
            </a:extLst>
          </p:cNvPr>
          <p:cNvSpPr txBox="1"/>
          <p:nvPr/>
        </p:nvSpPr>
        <p:spPr>
          <a:xfrm>
            <a:off x="4592382" y="4710100"/>
            <a:ext cx="3105912" cy="1938992"/>
          </a:xfrm>
          <a:prstGeom prst="rect">
            <a:avLst/>
          </a:prstGeom>
          <a:solidFill>
            <a:schemeClr val="bg1">
              <a:alpha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Mejora la capacidad para diagnóstico rápido de pre/asintomáticos infectados con SARS-CoV-2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Permite la implantación de nuevas estrategias de prevención a la propagación mediante el aislamiento individual oportuno y selectivo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Minimiza el lucro cesante laboral y social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Reduce la carga sobre los sistemas centrales de salud (portable a zonas rurales/vulnerables)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Mejora la capacidad para el manejo y el tratamiento exitoso de pacientes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Reduce los costos en diagnóstico temprano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Adaptable rápidamente a nuevos patógenos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61348897-3D94-C24D-8659-E99290FFAEC2}"/>
              </a:ext>
            </a:extLst>
          </p:cNvPr>
          <p:cNvSpPr txBox="1"/>
          <p:nvPr/>
        </p:nvSpPr>
        <p:spPr>
          <a:xfrm>
            <a:off x="2940614" y="3434593"/>
            <a:ext cx="11890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Sistemas de diagnóstico rápido para la infección por SARS-COV-2</a:t>
            </a: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CB8D002D-C1E9-0447-94E1-1F5C988F369B}"/>
              </a:ext>
            </a:extLst>
          </p:cNvPr>
          <p:cNvSpPr txBox="1"/>
          <p:nvPr/>
        </p:nvSpPr>
        <p:spPr>
          <a:xfrm>
            <a:off x="7489168" y="3434593"/>
            <a:ext cx="11890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8 MESES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Incluye validación en fase I clínica</a:t>
            </a: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36263815-41DF-E441-9D81-5B6D0EC37B5F}"/>
              </a:ext>
            </a:extLst>
          </p:cNvPr>
          <p:cNvSpPr txBox="1"/>
          <p:nvPr/>
        </p:nvSpPr>
        <p:spPr>
          <a:xfrm>
            <a:off x="9904122" y="3434593"/>
            <a:ext cx="14272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Clínica Fundación Valle del Lili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Centro Internacional de Entrenamiento e Investigaciones Médicas (CIDEIM)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s-E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Universidad ICESI</a:t>
            </a:r>
          </a:p>
        </p:txBody>
      </p:sp>
      <p:sp>
        <p:nvSpPr>
          <p:cNvPr id="38" name="CuadroTexto 53">
            <a:extLst>
              <a:ext uri="{FF2B5EF4-FFF2-40B4-BE49-F238E27FC236}">
                <a16:creationId xmlns:a16="http://schemas.microsoft.com/office/drawing/2014/main" id="{13FD0F6F-FFE1-1C4A-B19E-0914DE93FA3F}"/>
              </a:ext>
            </a:extLst>
          </p:cNvPr>
          <p:cNvSpPr txBox="1"/>
          <p:nvPr/>
        </p:nvSpPr>
        <p:spPr>
          <a:xfrm>
            <a:off x="6939334" y="1797159"/>
            <a:ext cx="24977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dirty="0">
                <a:solidFill>
                  <a:srgbClr val="021C8A"/>
                </a:solidFill>
                <a:latin typeface="Arial" panose="020B0604020202020204" pitchFamily="34" charset="0"/>
              </a:rPr>
              <a:t>Objetivo General</a:t>
            </a:r>
          </a:p>
        </p:txBody>
      </p:sp>
      <p:pic>
        <p:nvPicPr>
          <p:cNvPr id="39" name="Picture 38">
            <a:hlinkClick r:id="rId7"/>
            <a:extLst>
              <a:ext uri="{FF2B5EF4-FFF2-40B4-BE49-F238E27FC236}">
                <a16:creationId xmlns:a16="http://schemas.microsoft.com/office/drawing/2014/main" id="{F46DC82D-746E-DC41-8F9B-0F065B9C74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5019" y="3171215"/>
            <a:ext cx="956945" cy="44236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6DD3D33-40A5-0040-BBA6-5E131C6E9D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41380" y="3901300"/>
            <a:ext cx="518657" cy="47370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56CBBC1-3A25-B742-8D1D-27F5875CC9F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78997" y="4788733"/>
            <a:ext cx="700815" cy="21922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C334A70-0011-8E47-AB9A-1FB96B37690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2559" y="4457567"/>
            <a:ext cx="505066" cy="505066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2FC72886-7D96-6941-91E3-0557043DF1FF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8602" r="26222"/>
          <a:stretch/>
        </p:blipFill>
        <p:spPr>
          <a:xfrm>
            <a:off x="559772" y="1696487"/>
            <a:ext cx="1277478" cy="14138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556B33-1415-E64D-8B77-AA56C8C8D4E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6719" y="4658548"/>
            <a:ext cx="1740492" cy="1318644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E3E1097D-59DF-CE47-A29A-E4F9C045796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33922" y="4678043"/>
            <a:ext cx="2251664" cy="11846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E3E239C3-3F95-B841-A34A-47729BADF3E6}"/>
              </a:ext>
            </a:extLst>
          </p:cNvPr>
          <p:cNvSpPr txBox="1"/>
          <p:nvPr/>
        </p:nvSpPr>
        <p:spPr>
          <a:xfrm>
            <a:off x="2139331" y="5953974"/>
            <a:ext cx="821250" cy="307777"/>
          </a:xfrm>
          <a:prstGeom prst="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s-ES_tradnl" sz="1400" b="1" dirty="0">
                <a:solidFill>
                  <a:schemeClr val="bg1"/>
                </a:solidFill>
              </a:rPr>
              <a:t>Ventajas</a:t>
            </a:r>
          </a:p>
        </p:txBody>
      </p:sp>
    </p:spTree>
    <p:extLst>
      <p:ext uri="{BB962C8B-B14F-4D97-AF65-F5344CB8AC3E}">
        <p14:creationId xmlns:p14="http://schemas.microsoft.com/office/powerpoint/2010/main" val="27344975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267</Words>
  <Application>Microsoft Office PowerPoint</Application>
  <PresentationFormat>Panorámica</PresentationFormat>
  <Paragraphs>34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Fabian Yesid Casallas Pena</dc:creator>
  <cp:lastModifiedBy>Jeronimo</cp:lastModifiedBy>
  <cp:revision>21</cp:revision>
  <cp:lastPrinted>2020-06-18T22:31:03Z</cp:lastPrinted>
  <dcterms:created xsi:type="dcterms:W3CDTF">2020-06-18T16:06:13Z</dcterms:created>
  <dcterms:modified xsi:type="dcterms:W3CDTF">2020-06-19T16:32:36Z</dcterms:modified>
</cp:coreProperties>
</file>