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ime E. Castellanos" initials="JEC" lastIdx="1" clrIdx="0">
    <p:extLst>
      <p:ext uri="{19B8F6BF-5375-455C-9EA6-DF929625EA0E}">
        <p15:presenceInfo xmlns:p15="http://schemas.microsoft.com/office/powerpoint/2012/main" userId="Jaime E. Castellan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1C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08" autoAdjust="0"/>
    <p:restoredTop sz="94715"/>
  </p:normalViewPr>
  <p:slideViewPr>
    <p:cSldViewPr snapToGrid="0" snapToObjects="1">
      <p:cViewPr varScale="1">
        <p:scale>
          <a:sx n="69" d="100"/>
          <a:sy n="69" d="100"/>
        </p:scale>
        <p:origin x="9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095D51-5964-4544-9B2F-97E0ECC73B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16B944A-3BBE-844D-8949-5257EB204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6CA77E-A006-A64F-A7C0-C414DAC42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EA85B1-7911-994B-8381-358C67696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02C01D-A35E-CB46-9188-0D9ECB249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1433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713EAF-60A7-F446-9FBD-20A746003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C995C41-AC7F-1444-9412-813CA5458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A9ACFA-A48B-534D-88FB-E1F74DEA6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D350AE3-3653-F44A-B50A-E6A8288DC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AD8FB3-6032-3348-BA56-5831AE554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391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F6C17B3-B929-7747-8AA7-823A765933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C610F4C-28C4-034D-8767-BBB56CA1E8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84516A-5CFD-3640-9A06-E969C9761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C363F0-F59A-4746-AC3D-8ED940F6C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6BDCED-B4F2-904C-913C-1F3F703B0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6108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1981BD-2E95-A649-9B15-9F6691F41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C8319D4-41A3-8243-8204-F1C0C811C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E586C75-6A94-FF40-A569-82500656D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7EF5CB-E576-7946-A39B-568DFB4EA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2E47C0-2F0C-1042-B58F-A1DE7FF15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5748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9CC62A-0798-8448-BCF3-C0A72C880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9C6F310-CB22-3148-B5E1-F93B46A9B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51D89E-0C7A-BB4A-A51B-FEA8E4CF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9AE42BB-A968-534B-815F-A697640C5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00714A-2D1E-0A46-934D-16D489E88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5656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A2EE35-19B7-2145-AEC2-BC65250EB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1CF2EC-91DE-2848-A668-0D83C624E4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F673B1B-6458-A941-99AB-A358E5A4BF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810757C-D380-2348-ADAD-FD1F9877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E2E6315-EB0E-4D4D-B3CF-4AA4038F1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D1197F9-24C9-514A-8F27-B1A6C5B74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209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B3FEAC-3A6C-7B4A-B9DC-768864446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8AA0B42-DDED-9540-B8D5-042F98E2C5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D45B3DF-3DC8-A541-A924-CA156AC0C2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30EBC15-BF29-9E4C-919A-1F8FAA3E40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92CE8AE-0BF3-1F40-A82F-5F5633914A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D2462D-E55F-9648-ACDB-0F6F1EB91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6F52428-2E56-194D-AE2F-64BC22A5C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FD0D555-F22E-7C43-9DF9-A25EF00B9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1806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882C78-CBAC-1F45-88C0-C7A264BD4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9F50C8-A599-0F42-B02C-5656C9E6C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28052B0-2C1C-9145-93AD-6D00A157E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C8CC111-BC73-0642-8D73-62BE8CBC6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117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036A72-97FE-E649-8C8A-F8ADE54DE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EA9084D-6465-1840-87FD-C4AB3A428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8213EB5-BD95-EE4B-9D1D-528033E13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7759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32C9F4-9DE3-4A49-8A98-9B816CDB6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053281-3F17-F742-AFE2-2450A5798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6273944-E34F-994F-BA34-EC775038B2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8B43FC1-59FD-6143-9FB9-0F130A961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29494E-43C9-2A42-B4D0-6500577A8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97D666-AAA7-6948-83CA-F2BF8D1EE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3555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A590B7-6C1A-8C45-A113-47A8501B1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BF65886-3907-634F-A0C2-997C3F0D61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003BAD3-99E8-BE44-A162-9FF3870EB2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7B60900-8B75-F24B-AE4A-6EDE06D10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C5C4DC8-9024-B547-8EC3-633D16780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861DC93-CAE3-044F-B78E-27C185F33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4724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50FF3BA-2A2D-544A-BAA4-035918475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479421-ABA5-4843-A7BA-1BB78C66F8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F51031-805E-1545-86FA-7398592172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7544D8-AEC2-F54A-882D-ED38F1DA6F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BFB247-DDCB-EA41-B32C-95C39A039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2298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BAB6005-2BAF-D042-8B40-F0282197E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B7A2B7C6-3A15-1F4B-A0F9-BF7BDEF4F68E}"/>
              </a:ext>
            </a:extLst>
          </p:cNvPr>
          <p:cNvSpPr txBox="1"/>
          <p:nvPr/>
        </p:nvSpPr>
        <p:spPr>
          <a:xfrm>
            <a:off x="5458379" y="435761"/>
            <a:ext cx="45079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Integración de estrategias clínicas y moleculares para el diagnóstico diferencial de SARS-CoV-2 y otros patógenos asociados Infección Respiratoria Aguda: </a:t>
            </a:r>
          </a:p>
          <a:p>
            <a:pPr algn="ctr"/>
            <a:r>
              <a:rPr lang="es-CO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lo convencional a la metagenómica</a:t>
            </a:r>
            <a:endParaRPr lang="es-CO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A4D819CE-042D-4F40-8A5D-63C5AF787F7C}"/>
              </a:ext>
            </a:extLst>
          </p:cNvPr>
          <p:cNvCxnSpPr>
            <a:cxnSpLocks/>
          </p:cNvCxnSpPr>
          <p:nvPr/>
        </p:nvCxnSpPr>
        <p:spPr>
          <a:xfrm>
            <a:off x="9215120" y="488849"/>
            <a:ext cx="0" cy="825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231EA21-AB0A-584E-B2CD-EF6441CD96F7}"/>
              </a:ext>
            </a:extLst>
          </p:cNvPr>
          <p:cNvSpPr txBox="1"/>
          <p:nvPr/>
        </p:nvSpPr>
        <p:spPr>
          <a:xfrm>
            <a:off x="2475131" y="1828511"/>
            <a:ext cx="47712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Descripción máximo 2 párrafos</a:t>
            </a: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EFC96AC6-706F-2F41-9EB3-EC6A05FF9245}"/>
              </a:ext>
            </a:extLst>
          </p:cNvPr>
          <p:cNvCxnSpPr>
            <a:cxnSpLocks/>
          </p:cNvCxnSpPr>
          <p:nvPr/>
        </p:nvCxnSpPr>
        <p:spPr>
          <a:xfrm>
            <a:off x="2349304" y="3171090"/>
            <a:ext cx="10167" cy="1207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n 15">
            <a:extLst>
              <a:ext uri="{FF2B5EF4-FFF2-40B4-BE49-F238E27FC236}">
                <a16:creationId xmlns:a16="http://schemas.microsoft.com/office/drawing/2014/main" id="{0C35F5AC-870E-9B4E-9E9B-C222A9AE0916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210" y="3311642"/>
            <a:ext cx="527230" cy="581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Imagen 18">
            <a:extLst>
              <a:ext uri="{FF2B5EF4-FFF2-40B4-BE49-F238E27FC236}">
                <a16:creationId xmlns:a16="http://schemas.microsoft.com/office/drawing/2014/main" id="{CB0C3E14-7172-2A42-AC8D-1FA8663AB601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992" y="3311641"/>
            <a:ext cx="653096" cy="653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n 21">
            <a:extLst>
              <a:ext uri="{FF2B5EF4-FFF2-40B4-BE49-F238E27FC236}">
                <a16:creationId xmlns:a16="http://schemas.microsoft.com/office/drawing/2014/main" id="{3C20BDDF-CC0B-1644-9916-286AFBEAEFB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1993" y="3393396"/>
            <a:ext cx="4984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Imagen 23">
            <a:extLst>
              <a:ext uri="{FF2B5EF4-FFF2-40B4-BE49-F238E27FC236}">
                <a16:creationId xmlns:a16="http://schemas.microsoft.com/office/drawing/2014/main" id="{E9820127-B9DC-DC44-B458-6D0130A17899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728" y="3356884"/>
            <a:ext cx="53498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285097D0-949E-D147-977D-3EBEDDA8601A}"/>
              </a:ext>
            </a:extLst>
          </p:cNvPr>
          <p:cNvSpPr txBox="1"/>
          <p:nvPr/>
        </p:nvSpPr>
        <p:spPr>
          <a:xfrm>
            <a:off x="2966164" y="3271231"/>
            <a:ext cx="8024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LÍNEA</a:t>
            </a:r>
          </a:p>
        </p:txBody>
      </p: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B11DB1E4-A74D-7D41-ABD1-870012FF4882}"/>
              </a:ext>
            </a:extLst>
          </p:cNvPr>
          <p:cNvCxnSpPr>
            <a:cxnSpLocks/>
          </p:cNvCxnSpPr>
          <p:nvPr/>
        </p:nvCxnSpPr>
        <p:spPr>
          <a:xfrm>
            <a:off x="4494139" y="3171090"/>
            <a:ext cx="10167" cy="1207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6FED5EBD-85B9-CC4B-A9D4-65EF9B06A05F}"/>
              </a:ext>
            </a:extLst>
          </p:cNvPr>
          <p:cNvCxnSpPr>
            <a:cxnSpLocks/>
          </p:cNvCxnSpPr>
          <p:nvPr/>
        </p:nvCxnSpPr>
        <p:spPr>
          <a:xfrm>
            <a:off x="6699964" y="3171090"/>
            <a:ext cx="10167" cy="1207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75BBD363-0E1B-7B41-A32A-281626EBDA62}"/>
              </a:ext>
            </a:extLst>
          </p:cNvPr>
          <p:cNvCxnSpPr>
            <a:cxnSpLocks/>
          </p:cNvCxnSpPr>
          <p:nvPr/>
        </p:nvCxnSpPr>
        <p:spPr>
          <a:xfrm>
            <a:off x="9084376" y="3171090"/>
            <a:ext cx="10167" cy="1207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C6EAB28C-8F2C-CF4C-A897-3A35E29054CB}"/>
              </a:ext>
            </a:extLst>
          </p:cNvPr>
          <p:cNvCxnSpPr>
            <a:cxnSpLocks/>
          </p:cNvCxnSpPr>
          <p:nvPr/>
        </p:nvCxnSpPr>
        <p:spPr>
          <a:xfrm>
            <a:off x="11352139" y="3171090"/>
            <a:ext cx="10167" cy="1207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uadroTexto 40">
            <a:extLst>
              <a:ext uri="{FF2B5EF4-FFF2-40B4-BE49-F238E27FC236}">
                <a16:creationId xmlns:a16="http://schemas.microsoft.com/office/drawing/2014/main" id="{B8E289DA-8896-114B-96AA-97AF21296D62}"/>
              </a:ext>
            </a:extLst>
          </p:cNvPr>
          <p:cNvSpPr txBox="1"/>
          <p:nvPr/>
        </p:nvSpPr>
        <p:spPr>
          <a:xfrm>
            <a:off x="5310779" y="3271231"/>
            <a:ext cx="8024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TOTAL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B6EC36B8-8338-DC43-9A92-EB92531FAB9E}"/>
              </a:ext>
            </a:extLst>
          </p:cNvPr>
          <p:cNvSpPr txBox="1"/>
          <p:nvPr/>
        </p:nvSpPr>
        <p:spPr>
          <a:xfrm>
            <a:off x="7482169" y="3271231"/>
            <a:ext cx="1586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PLAZO EJECUCIÓN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0819A66A-35E6-4D40-9589-62DDC222FA3A}"/>
              </a:ext>
            </a:extLst>
          </p:cNvPr>
          <p:cNvSpPr txBox="1"/>
          <p:nvPr/>
        </p:nvSpPr>
        <p:spPr>
          <a:xfrm>
            <a:off x="9877517" y="3271231"/>
            <a:ext cx="1453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CITAR ALIADOS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9911312C-112F-894C-BF15-DF488D9037DF}"/>
              </a:ext>
            </a:extLst>
          </p:cNvPr>
          <p:cNvSpPr txBox="1"/>
          <p:nvPr/>
        </p:nvSpPr>
        <p:spPr>
          <a:xfrm>
            <a:off x="4780724" y="3799083"/>
            <a:ext cx="2046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>
                <a:latin typeface="Arial" panose="020B0604020202020204" pitchFamily="34" charset="0"/>
                <a:cs typeface="Arial" panose="020B0604020202020204" pitchFamily="34" charset="0"/>
              </a:rPr>
              <a:t>$1.033.481.370</a:t>
            </a:r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A8978F0A-CC10-7C4D-A41A-A01E3ABC4EDF}"/>
              </a:ext>
            </a:extLst>
          </p:cNvPr>
          <p:cNvSpPr/>
          <p:nvPr/>
        </p:nvSpPr>
        <p:spPr>
          <a:xfrm>
            <a:off x="2347748" y="1809167"/>
            <a:ext cx="9001753" cy="1370431"/>
          </a:xfrm>
          <a:prstGeom prst="rect">
            <a:avLst/>
          </a:prstGeom>
          <a:solidFill>
            <a:schemeClr val="bg1"/>
          </a:solidFill>
          <a:ln w="9525">
            <a:solidFill>
              <a:srgbClr val="021C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B4C540E1-DAD5-E747-81B2-7543F0EE589F}"/>
              </a:ext>
            </a:extLst>
          </p:cNvPr>
          <p:cNvSpPr txBox="1"/>
          <p:nvPr/>
        </p:nvSpPr>
        <p:spPr>
          <a:xfrm>
            <a:off x="4580289" y="4348828"/>
            <a:ext cx="18851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solidFill>
                  <a:srgbClr val="021C8A"/>
                </a:solidFill>
                <a:latin typeface="Arial" panose="020B0604020202020204" pitchFamily="34" charset="0"/>
              </a:rPr>
              <a:t>Descripción Impacto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B8B1FA22-7F33-C147-8642-E1E34911C8BD}"/>
              </a:ext>
            </a:extLst>
          </p:cNvPr>
          <p:cNvSpPr txBox="1"/>
          <p:nvPr/>
        </p:nvSpPr>
        <p:spPr>
          <a:xfrm>
            <a:off x="2466047" y="1872671"/>
            <a:ext cx="24977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200" b="1" dirty="0">
                <a:solidFill>
                  <a:srgbClr val="021C8A"/>
                </a:solidFill>
                <a:latin typeface="Arial" panose="020B0604020202020204" pitchFamily="34" charset="0"/>
              </a:rPr>
              <a:t>Descripción </a:t>
            </a:r>
          </a:p>
        </p:txBody>
      </p:sp>
      <p:cxnSp>
        <p:nvCxnSpPr>
          <p:cNvPr id="55" name="Conector recto 54">
            <a:extLst>
              <a:ext uri="{FF2B5EF4-FFF2-40B4-BE49-F238E27FC236}">
                <a16:creationId xmlns:a16="http://schemas.microsoft.com/office/drawing/2014/main" id="{ADABB8FD-6E3E-1A46-A6B1-623A184BCCB5}"/>
              </a:ext>
            </a:extLst>
          </p:cNvPr>
          <p:cNvCxnSpPr>
            <a:cxnSpLocks/>
          </p:cNvCxnSpPr>
          <p:nvPr/>
        </p:nvCxnSpPr>
        <p:spPr>
          <a:xfrm>
            <a:off x="6699964" y="1943009"/>
            <a:ext cx="0" cy="10964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uadroTexto 60">
            <a:extLst>
              <a:ext uri="{FF2B5EF4-FFF2-40B4-BE49-F238E27FC236}">
                <a16:creationId xmlns:a16="http://schemas.microsoft.com/office/drawing/2014/main" id="{3C884FBC-F17C-5E4D-8073-07791C08657D}"/>
              </a:ext>
            </a:extLst>
          </p:cNvPr>
          <p:cNvSpPr txBox="1"/>
          <p:nvPr/>
        </p:nvSpPr>
        <p:spPr>
          <a:xfrm>
            <a:off x="899523" y="5069934"/>
            <a:ext cx="876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 1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7CAA71C7-E62A-7546-AA79-7BA68B2BB8C2}"/>
              </a:ext>
            </a:extLst>
          </p:cNvPr>
          <p:cNvSpPr txBox="1"/>
          <p:nvPr/>
        </p:nvSpPr>
        <p:spPr>
          <a:xfrm>
            <a:off x="3074466" y="5069934"/>
            <a:ext cx="876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 2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2CB2FB20-EF5E-7E48-A5EF-9FD5B71FFECA}"/>
              </a:ext>
            </a:extLst>
          </p:cNvPr>
          <p:cNvSpPr txBox="1"/>
          <p:nvPr/>
        </p:nvSpPr>
        <p:spPr>
          <a:xfrm>
            <a:off x="2458782" y="2131218"/>
            <a:ext cx="4241182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SARS-CoV-2 causante de COVID19, es el patógeno respiratorio más importante en la actualidad por su dispersión rápida y dificultad para el diagnóstico y el tratamiento. Es presumible que durante las infecciones respiratorias se presenten otros virus o bacterias que pueden agravar la </a:t>
            </a:r>
            <a:r>
              <a:rPr lang="es-ES" sz="1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evalucion</a:t>
            </a:r>
            <a:r>
              <a:rPr lang="es-ES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los pacientes.</a:t>
            </a:r>
            <a:endParaRPr lang="es-CO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6C1AD564-6807-014E-9E74-4F6EC45F9BD2}"/>
              </a:ext>
            </a:extLst>
          </p:cNvPr>
          <p:cNvSpPr txBox="1"/>
          <p:nvPr/>
        </p:nvSpPr>
        <p:spPr>
          <a:xfrm>
            <a:off x="4541581" y="4573038"/>
            <a:ext cx="323369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50" b="1" dirty="0">
                <a:latin typeface="Arial" panose="020B0604020202020204" pitchFamily="34" charset="0"/>
              </a:rPr>
              <a:t>1.- Se dispondrá de un sistema de diagnóstico molecular sencillo y económico para las infecciones respiratorias en Colombia.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50" b="1" dirty="0">
                <a:latin typeface="Arial" panose="020B0604020202020204" pitchFamily="34" charset="0"/>
              </a:rPr>
              <a:t>2.- Se hará la descripción clínica a profundidad de los pacientes con infección respiratoria aguda grave y las descripciones genómicas de los agentes involucrados, incluido SARS-CoV-2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50" b="1" dirty="0">
                <a:latin typeface="Arial" panose="020B0604020202020204" pitchFamily="34" charset="0"/>
              </a:rPr>
              <a:t>3.- Se fortalecerá el diagnóstico molecular en los hospitales involucrados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61348897-3D94-C24D-8659-E99290FFAEC2}"/>
              </a:ext>
            </a:extLst>
          </p:cNvPr>
          <p:cNvSpPr txBox="1"/>
          <p:nvPr/>
        </p:nvSpPr>
        <p:spPr>
          <a:xfrm>
            <a:off x="2841351" y="3543110"/>
            <a:ext cx="1775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latin typeface="Arial" panose="020B0604020202020204" pitchFamily="34" charset="0"/>
                <a:cs typeface="Arial" panose="020B0604020202020204" pitchFamily="34" charset="0"/>
              </a:rPr>
              <a:t>Línea 2. SISTEMAS DE DIAGNÓSTICO RÁPIDO PARA LA INFECCIÓN POR SARS-COV-2</a:t>
            </a:r>
            <a:endParaRPr lang="es-E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CB8D002D-C1E9-0447-94E1-1F5C988F369B}"/>
              </a:ext>
            </a:extLst>
          </p:cNvPr>
          <p:cNvSpPr txBox="1"/>
          <p:nvPr/>
        </p:nvSpPr>
        <p:spPr>
          <a:xfrm>
            <a:off x="7489168" y="3534609"/>
            <a:ext cx="13915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200" b="1" dirty="0">
                <a:latin typeface="Arial" panose="020B0604020202020204" pitchFamily="34" charset="0"/>
              </a:rPr>
              <a:t>9 meses</a:t>
            </a: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36263815-41DF-E441-9D81-5B6D0EC37B5F}"/>
              </a:ext>
            </a:extLst>
          </p:cNvPr>
          <p:cNvSpPr txBox="1"/>
          <p:nvPr/>
        </p:nvSpPr>
        <p:spPr>
          <a:xfrm>
            <a:off x="9073697" y="3893459"/>
            <a:ext cx="271297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latin typeface="Arial" panose="020B0604020202020204" pitchFamily="34" charset="0"/>
              </a:rPr>
              <a:t>Clínica Infantil Club Noel – Cali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latin typeface="Arial" panose="020B0604020202020204" pitchFamily="34" charset="0"/>
              </a:rPr>
              <a:t>Hospital Infantil Napoleón Franco – Cartagena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latin typeface="Arial" panose="020B0604020202020204" pitchFamily="34" charset="0"/>
              </a:rPr>
              <a:t>Clínica Meta – Villavicencio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100" b="1" dirty="0">
                <a:latin typeface="Arial" panose="020B0604020202020204" pitchFamily="34" charset="0"/>
              </a:rPr>
              <a:t>Clínica Los Cobos – Bogotá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BDE23AB-BB2E-4550-8EF7-12E2E20543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921" y="1652603"/>
            <a:ext cx="1899712" cy="2553790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F11A6328-08D6-4037-939E-1FF40C3F206C}"/>
              </a:ext>
            </a:extLst>
          </p:cNvPr>
          <p:cNvSpPr txBox="1"/>
          <p:nvPr/>
        </p:nvSpPr>
        <p:spPr>
          <a:xfrm>
            <a:off x="6756983" y="1864054"/>
            <a:ext cx="450791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proponemos estudiar y describir la clínica y microbiología de un grupo de pacientes con diagnóstico de enfermedad respiratoria. Desarrollaremos un nuevo sistema de diagnóstico molecular fácil y económico, para la identificación de cuatro patógenos respiratorios. Además, usando un sistema de secuenciación masiva, definiremos los genotipos de SARS-CoV-2 y otros virus y bacterias para hacer las correlaciones clínico microbiológicas correspondientes. </a:t>
            </a:r>
            <a:endParaRPr lang="es-CO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D8DDD2EB-F975-4557-AB32-55FDCC7D567D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7516" y="674227"/>
            <a:ext cx="2110117" cy="729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B813E09-E713-44A5-B352-29DB90ED22E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34406"/>
          <a:stretch/>
        </p:blipFill>
        <p:spPr>
          <a:xfrm>
            <a:off x="1015669" y="4497512"/>
            <a:ext cx="1691518" cy="1366745"/>
          </a:xfrm>
          <a:prstGeom prst="rect">
            <a:avLst/>
          </a:prstGeom>
        </p:spPr>
      </p:pic>
      <p:pic>
        <p:nvPicPr>
          <p:cNvPr id="10" name="Imagen 9" descr="Imagen que contiene interior, tabla, computadora, laptop&#10;&#10;Descripción generada automáticamente">
            <a:extLst>
              <a:ext uri="{FF2B5EF4-FFF2-40B4-BE49-F238E27FC236}">
                <a16:creationId xmlns:a16="http://schemas.microsoft.com/office/drawing/2014/main" id="{267FC59A-2087-477D-AC6C-6FAC407B43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95485" y="4497512"/>
            <a:ext cx="1784804" cy="133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4975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255</Words>
  <Application>Microsoft Office PowerPoint</Application>
  <PresentationFormat>Panorámica</PresentationFormat>
  <Paragraphs>23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Fabian Yesid Casallas Pena</dc:creator>
  <cp:lastModifiedBy>Rosario Ospina Garcia</cp:lastModifiedBy>
  <cp:revision>11</cp:revision>
  <dcterms:created xsi:type="dcterms:W3CDTF">2020-06-18T16:06:13Z</dcterms:created>
  <dcterms:modified xsi:type="dcterms:W3CDTF">2020-06-19T22:16:40Z</dcterms:modified>
</cp:coreProperties>
</file>