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imgUoSY/ep2y5knkmlpv86Dsksa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85" name="Google Shape;85;p1"/>
          <p:cNvSpPr txBox="1"/>
          <p:nvPr/>
        </p:nvSpPr>
        <p:spPr>
          <a:xfrm>
            <a:off x="5876925" y="412675"/>
            <a:ext cx="3174000" cy="653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100" b="1">
                <a:solidFill>
                  <a:schemeClr val="dk1"/>
                </a:solidFill>
              </a:rPr>
              <a:t>Eficacia y seguridad del extracto  P2Et en el tratamiento coadyuvante en pacientes con COVID-19</a:t>
            </a:r>
            <a:endParaRPr sz="1400" b="0" i="0" u="none" strike="noStrike" cap="none">
              <a:solidFill>
                <a:srgbClr val="000000"/>
              </a:solidFill>
              <a:latin typeface="Arial"/>
              <a:ea typeface="Arial"/>
              <a:cs typeface="Arial"/>
              <a:sym typeface="Arial"/>
            </a:endParaRPr>
          </a:p>
        </p:txBody>
      </p:sp>
      <p:sp>
        <p:nvSpPr>
          <p:cNvPr id="86" name="Google Shape;86;p1"/>
          <p:cNvSpPr txBox="1"/>
          <p:nvPr/>
        </p:nvSpPr>
        <p:spPr>
          <a:xfrm>
            <a:off x="9305925" y="453000"/>
            <a:ext cx="2370900" cy="653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1"/>
                </a:solidFill>
              </a:rPr>
              <a:t>Grupo de Inmunobiología y Biología Celular-</a:t>
            </a:r>
            <a:r>
              <a:rPr lang="es-ES" sz="1400" b="1" i="0" u="none" strike="noStrike" cap="none">
                <a:solidFill>
                  <a:schemeClr val="dk1"/>
                </a:solidFill>
                <a:latin typeface="Arial"/>
                <a:ea typeface="Arial"/>
                <a:cs typeface="Arial"/>
                <a:sym typeface="Arial"/>
              </a:rPr>
              <a:t>UNIVERSIDAD JAVERIANA</a:t>
            </a:r>
            <a:endParaRPr sz="1400" b="0" i="0" u="none" strike="noStrike" cap="none">
              <a:solidFill>
                <a:srgbClr val="000000"/>
              </a:solidFill>
              <a:latin typeface="Arial"/>
              <a:ea typeface="Arial"/>
              <a:cs typeface="Arial"/>
              <a:sym typeface="Arial"/>
            </a:endParaRPr>
          </a:p>
        </p:txBody>
      </p:sp>
      <p:cxnSp>
        <p:nvCxnSpPr>
          <p:cNvPr id="87" name="Google Shape;87;p1"/>
          <p:cNvCxnSpPr/>
          <p:nvPr/>
        </p:nvCxnSpPr>
        <p:spPr>
          <a:xfrm>
            <a:off x="9215120" y="488849"/>
            <a:ext cx="0" cy="825695"/>
          </a:xfrm>
          <a:prstGeom prst="straightConnector1">
            <a:avLst/>
          </a:prstGeom>
          <a:noFill/>
          <a:ln w="9525" cap="flat" cmpd="sng">
            <a:solidFill>
              <a:schemeClr val="accent1"/>
            </a:solidFill>
            <a:prstDash val="solid"/>
            <a:miter lim="800000"/>
            <a:headEnd type="none" w="sm" len="sm"/>
            <a:tailEnd type="none" w="sm" len="sm"/>
          </a:ln>
        </p:spPr>
      </p:cxnSp>
      <p:sp>
        <p:nvSpPr>
          <p:cNvPr id="88" name="Google Shape;88;p1"/>
          <p:cNvSpPr txBox="1"/>
          <p:nvPr/>
        </p:nvSpPr>
        <p:spPr>
          <a:xfrm>
            <a:off x="2475131" y="1828511"/>
            <a:ext cx="4771287"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7F7F7F"/>
                </a:solidFill>
                <a:latin typeface="Arial"/>
                <a:ea typeface="Arial"/>
                <a:cs typeface="Arial"/>
                <a:sym typeface="Arial"/>
              </a:rPr>
              <a:t>Descripción máximo 2 párrafos</a:t>
            </a:r>
            <a:endParaRPr sz="1400" b="0" i="0" u="none" strike="noStrike" cap="none">
              <a:solidFill>
                <a:srgbClr val="000000"/>
              </a:solidFill>
              <a:latin typeface="Arial"/>
              <a:ea typeface="Arial"/>
              <a:cs typeface="Arial"/>
              <a:sym typeface="Arial"/>
            </a:endParaRPr>
          </a:p>
        </p:txBody>
      </p:sp>
      <p:cxnSp>
        <p:nvCxnSpPr>
          <p:cNvPr id="89" name="Google Shape;89;p1"/>
          <p:cNvCxnSpPr/>
          <p:nvPr/>
        </p:nvCxnSpPr>
        <p:spPr>
          <a:xfrm>
            <a:off x="2349304" y="3171090"/>
            <a:ext cx="10167" cy="1207871"/>
          </a:xfrm>
          <a:prstGeom prst="straightConnector1">
            <a:avLst/>
          </a:prstGeom>
          <a:noFill/>
          <a:ln w="9525" cap="flat" cmpd="sng">
            <a:solidFill>
              <a:schemeClr val="accent1"/>
            </a:solidFill>
            <a:prstDash val="solid"/>
            <a:miter lim="800000"/>
            <a:headEnd type="none" w="sm" len="sm"/>
            <a:tailEnd type="none" w="sm" len="sm"/>
          </a:ln>
        </p:spPr>
      </p:cxnSp>
      <p:pic>
        <p:nvPicPr>
          <p:cNvPr id="90" name="Google Shape;90;p1"/>
          <p:cNvPicPr preferRelativeResize="0"/>
          <p:nvPr/>
        </p:nvPicPr>
        <p:blipFill rotWithShape="1">
          <a:blip r:embed="rId4">
            <a:alphaModFix/>
          </a:blip>
          <a:srcRect/>
          <a:stretch/>
        </p:blipFill>
        <p:spPr>
          <a:xfrm>
            <a:off x="2478210" y="3311642"/>
            <a:ext cx="527230" cy="581817"/>
          </a:xfrm>
          <a:prstGeom prst="rect">
            <a:avLst/>
          </a:prstGeom>
          <a:noFill/>
          <a:ln>
            <a:noFill/>
          </a:ln>
        </p:spPr>
      </p:pic>
      <p:pic>
        <p:nvPicPr>
          <p:cNvPr id="91" name="Google Shape;91;p1"/>
          <p:cNvPicPr preferRelativeResize="0"/>
          <p:nvPr/>
        </p:nvPicPr>
        <p:blipFill rotWithShape="1">
          <a:blip r:embed="rId5">
            <a:alphaModFix/>
          </a:blip>
          <a:srcRect/>
          <a:stretch/>
        </p:blipFill>
        <p:spPr>
          <a:xfrm>
            <a:off x="4574992" y="3311641"/>
            <a:ext cx="653096" cy="653097"/>
          </a:xfrm>
          <a:prstGeom prst="rect">
            <a:avLst/>
          </a:prstGeom>
          <a:noFill/>
          <a:ln>
            <a:noFill/>
          </a:ln>
        </p:spPr>
      </p:pic>
      <p:pic>
        <p:nvPicPr>
          <p:cNvPr id="92" name="Google Shape;92;p1"/>
          <p:cNvPicPr preferRelativeResize="0"/>
          <p:nvPr/>
        </p:nvPicPr>
        <p:blipFill rotWithShape="1">
          <a:blip r:embed="rId6">
            <a:alphaModFix/>
          </a:blip>
          <a:srcRect/>
          <a:stretch/>
        </p:blipFill>
        <p:spPr>
          <a:xfrm>
            <a:off x="9201993" y="3393396"/>
            <a:ext cx="498475" cy="500063"/>
          </a:xfrm>
          <a:prstGeom prst="rect">
            <a:avLst/>
          </a:prstGeom>
          <a:noFill/>
          <a:ln>
            <a:noFill/>
          </a:ln>
        </p:spPr>
      </p:pic>
      <p:pic>
        <p:nvPicPr>
          <p:cNvPr id="93" name="Google Shape;93;p1"/>
          <p:cNvPicPr preferRelativeResize="0"/>
          <p:nvPr/>
        </p:nvPicPr>
        <p:blipFill rotWithShape="1">
          <a:blip r:embed="rId7">
            <a:alphaModFix/>
          </a:blip>
          <a:srcRect/>
          <a:stretch/>
        </p:blipFill>
        <p:spPr>
          <a:xfrm>
            <a:off x="6850728" y="3356884"/>
            <a:ext cx="534987" cy="536575"/>
          </a:xfrm>
          <a:prstGeom prst="rect">
            <a:avLst/>
          </a:prstGeom>
          <a:noFill/>
          <a:ln>
            <a:noFill/>
          </a:ln>
        </p:spPr>
      </p:pic>
      <p:sp>
        <p:nvSpPr>
          <p:cNvPr id="94" name="Google Shape;94;p1"/>
          <p:cNvSpPr txBox="1"/>
          <p:nvPr/>
        </p:nvSpPr>
        <p:spPr>
          <a:xfrm>
            <a:off x="2966164" y="3271231"/>
            <a:ext cx="802433"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LÍNEA</a:t>
            </a:r>
            <a:endParaRPr sz="1400" b="0" i="0" u="none" strike="noStrike" cap="none">
              <a:solidFill>
                <a:srgbClr val="000000"/>
              </a:solidFill>
              <a:latin typeface="Arial"/>
              <a:ea typeface="Arial"/>
              <a:cs typeface="Arial"/>
              <a:sym typeface="Arial"/>
            </a:endParaRPr>
          </a:p>
        </p:txBody>
      </p:sp>
      <p:cxnSp>
        <p:nvCxnSpPr>
          <p:cNvPr id="95" name="Google Shape;95;p1"/>
          <p:cNvCxnSpPr/>
          <p:nvPr/>
        </p:nvCxnSpPr>
        <p:spPr>
          <a:xfrm>
            <a:off x="4494139" y="3171090"/>
            <a:ext cx="10167" cy="1207871"/>
          </a:xfrm>
          <a:prstGeom prst="straightConnector1">
            <a:avLst/>
          </a:prstGeom>
          <a:noFill/>
          <a:ln w="9525" cap="flat" cmpd="sng">
            <a:solidFill>
              <a:schemeClr val="accent1"/>
            </a:solidFill>
            <a:prstDash val="solid"/>
            <a:miter lim="800000"/>
            <a:headEnd type="none" w="sm" len="sm"/>
            <a:tailEnd type="none" w="sm" len="sm"/>
          </a:ln>
        </p:spPr>
      </p:cxnSp>
      <p:cxnSp>
        <p:nvCxnSpPr>
          <p:cNvPr id="96" name="Google Shape;96;p1"/>
          <p:cNvCxnSpPr/>
          <p:nvPr/>
        </p:nvCxnSpPr>
        <p:spPr>
          <a:xfrm>
            <a:off x="6699964" y="3171090"/>
            <a:ext cx="10167" cy="1207871"/>
          </a:xfrm>
          <a:prstGeom prst="straightConnector1">
            <a:avLst/>
          </a:prstGeom>
          <a:noFill/>
          <a:ln w="9525" cap="flat" cmpd="sng">
            <a:solidFill>
              <a:schemeClr val="accent1"/>
            </a:solidFill>
            <a:prstDash val="solid"/>
            <a:miter lim="800000"/>
            <a:headEnd type="none" w="sm" len="sm"/>
            <a:tailEnd type="none" w="sm" len="sm"/>
          </a:ln>
        </p:spPr>
      </p:cxnSp>
      <p:cxnSp>
        <p:nvCxnSpPr>
          <p:cNvPr id="97" name="Google Shape;97;p1"/>
          <p:cNvCxnSpPr/>
          <p:nvPr/>
        </p:nvCxnSpPr>
        <p:spPr>
          <a:xfrm>
            <a:off x="9084376" y="3171090"/>
            <a:ext cx="10167" cy="1207871"/>
          </a:xfrm>
          <a:prstGeom prst="straightConnector1">
            <a:avLst/>
          </a:prstGeom>
          <a:noFill/>
          <a:ln w="9525" cap="flat" cmpd="sng">
            <a:solidFill>
              <a:schemeClr val="accent1"/>
            </a:solidFill>
            <a:prstDash val="solid"/>
            <a:miter lim="800000"/>
            <a:headEnd type="none" w="sm" len="sm"/>
            <a:tailEnd type="none" w="sm" len="sm"/>
          </a:ln>
        </p:spPr>
      </p:cxnSp>
      <p:cxnSp>
        <p:nvCxnSpPr>
          <p:cNvPr id="98" name="Google Shape;98;p1"/>
          <p:cNvCxnSpPr/>
          <p:nvPr/>
        </p:nvCxnSpPr>
        <p:spPr>
          <a:xfrm>
            <a:off x="11352139" y="3171090"/>
            <a:ext cx="10167" cy="1207871"/>
          </a:xfrm>
          <a:prstGeom prst="straightConnector1">
            <a:avLst/>
          </a:prstGeom>
          <a:noFill/>
          <a:ln w="9525" cap="flat" cmpd="sng">
            <a:solidFill>
              <a:schemeClr val="accent1"/>
            </a:solidFill>
            <a:prstDash val="solid"/>
            <a:miter lim="800000"/>
            <a:headEnd type="none" w="sm" len="sm"/>
            <a:tailEnd type="none" w="sm" len="sm"/>
          </a:ln>
        </p:spPr>
      </p:cxnSp>
      <p:sp>
        <p:nvSpPr>
          <p:cNvPr id="99" name="Google Shape;99;p1"/>
          <p:cNvSpPr txBox="1"/>
          <p:nvPr/>
        </p:nvSpPr>
        <p:spPr>
          <a:xfrm>
            <a:off x="5310779" y="3271231"/>
            <a:ext cx="802433"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TOTAL</a:t>
            </a:r>
            <a:endParaRPr sz="1400" b="0" i="0" u="none" strike="noStrike" cap="none">
              <a:solidFill>
                <a:srgbClr val="000000"/>
              </a:solidFill>
              <a:latin typeface="Arial"/>
              <a:ea typeface="Arial"/>
              <a:cs typeface="Arial"/>
              <a:sym typeface="Arial"/>
            </a:endParaRPr>
          </a:p>
        </p:txBody>
      </p:sp>
      <p:sp>
        <p:nvSpPr>
          <p:cNvPr id="100" name="Google Shape;100;p1"/>
          <p:cNvSpPr txBox="1"/>
          <p:nvPr/>
        </p:nvSpPr>
        <p:spPr>
          <a:xfrm>
            <a:off x="7482169" y="3271231"/>
            <a:ext cx="1586283"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PLAZO EJECUCIÓN</a:t>
            </a:r>
            <a:endParaRPr sz="1400" b="0" i="0" u="none" strike="noStrike" cap="none">
              <a:solidFill>
                <a:srgbClr val="000000"/>
              </a:solidFill>
              <a:latin typeface="Arial"/>
              <a:ea typeface="Arial"/>
              <a:cs typeface="Arial"/>
              <a:sym typeface="Arial"/>
            </a:endParaRPr>
          </a:p>
        </p:txBody>
      </p:sp>
      <p:sp>
        <p:nvSpPr>
          <p:cNvPr id="101" name="Google Shape;101;p1"/>
          <p:cNvSpPr txBox="1"/>
          <p:nvPr/>
        </p:nvSpPr>
        <p:spPr>
          <a:xfrm>
            <a:off x="9877517" y="3271231"/>
            <a:ext cx="1453821"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CITAR ALIADOS</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5235008" y="3534609"/>
            <a:ext cx="1521900" cy="707846"/>
          </a:xfrm>
          <a:prstGeom prst="rect">
            <a:avLst/>
          </a:prstGeom>
          <a:noFill/>
          <a:ln>
            <a:noFill/>
          </a:ln>
        </p:spPr>
        <p:txBody>
          <a:bodyPr spcFirstLastPara="1" wrap="square" lIns="91425" tIns="45700" rIns="91425" bIns="45700" anchor="t" anchorCtr="0">
            <a:spAutoFit/>
          </a:bodyPr>
          <a:lstStyle/>
          <a:p>
            <a:pPr lvl="0">
              <a:buSzPts val="2000"/>
            </a:pPr>
            <a:r>
              <a:rPr lang="es-ES" sz="2000" b="1" i="0" u="none" strike="noStrike" cap="none" dirty="0">
                <a:solidFill>
                  <a:schemeClr val="dk1"/>
                </a:solidFill>
                <a:latin typeface="Arial"/>
                <a:ea typeface="Arial"/>
                <a:cs typeface="Arial"/>
                <a:sym typeface="Arial"/>
              </a:rPr>
              <a:t>$</a:t>
            </a:r>
            <a:r>
              <a:rPr lang="es-ES" dirty="0"/>
              <a:t>1.641.257.737</a:t>
            </a:r>
            <a:endParaRPr dirty="0"/>
          </a:p>
          <a:p>
            <a:pPr marL="0" marR="0" lvl="0" indent="0" algn="l" rtl="0">
              <a:lnSpc>
                <a:spcPct val="100000"/>
              </a:lnSpc>
              <a:spcBef>
                <a:spcPts val="0"/>
              </a:spcBef>
              <a:spcAft>
                <a:spcPts val="0"/>
              </a:spcAft>
              <a:buClr>
                <a:srgbClr val="000000"/>
              </a:buClr>
              <a:buSzPts val="2000"/>
              <a:buFont typeface="Arial"/>
              <a:buNone/>
            </a:pPr>
            <a:endParaRPr sz="2000" b="1" dirty="0">
              <a:solidFill>
                <a:schemeClr val="dk1"/>
              </a:solidFill>
            </a:endParaRPr>
          </a:p>
        </p:txBody>
      </p:sp>
      <p:sp>
        <p:nvSpPr>
          <p:cNvPr id="104" name="Google Shape;104;p1"/>
          <p:cNvSpPr/>
          <p:nvPr/>
        </p:nvSpPr>
        <p:spPr>
          <a:xfrm>
            <a:off x="2347748" y="1809167"/>
            <a:ext cx="9001753" cy="1370431"/>
          </a:xfrm>
          <a:prstGeom prst="rect">
            <a:avLst/>
          </a:prstGeom>
          <a:solidFill>
            <a:schemeClr val="lt1"/>
          </a:solidFill>
          <a:ln w="9525" cap="flat" cmpd="sng">
            <a:solidFill>
              <a:srgbClr val="021C8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5" name="Google Shape;105;p1"/>
          <p:cNvSpPr/>
          <p:nvPr/>
        </p:nvSpPr>
        <p:spPr>
          <a:xfrm>
            <a:off x="339970" y="4538608"/>
            <a:ext cx="1996056" cy="1370431"/>
          </a:xfrm>
          <a:prstGeom prst="rect">
            <a:avLst/>
          </a:prstGeom>
          <a:solidFill>
            <a:srgbClr val="D8E2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6" name="Google Shape;106;p1"/>
          <p:cNvSpPr txBox="1"/>
          <p:nvPr/>
        </p:nvSpPr>
        <p:spPr>
          <a:xfrm>
            <a:off x="4580289" y="4526628"/>
            <a:ext cx="1460980"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Descripción Impacto</a:t>
            </a:r>
            <a:endParaRPr sz="1400" b="0" i="0" u="none" strike="noStrike" cap="none">
              <a:solidFill>
                <a:srgbClr val="000000"/>
              </a:solidFill>
              <a:latin typeface="Arial"/>
              <a:ea typeface="Arial"/>
              <a:cs typeface="Arial"/>
              <a:sym typeface="Arial"/>
            </a:endParaRPr>
          </a:p>
        </p:txBody>
      </p:sp>
      <p:sp>
        <p:nvSpPr>
          <p:cNvPr id="107" name="Google Shape;107;p1"/>
          <p:cNvSpPr/>
          <p:nvPr/>
        </p:nvSpPr>
        <p:spPr>
          <a:xfrm>
            <a:off x="2386842" y="4538608"/>
            <a:ext cx="2117461" cy="1370431"/>
          </a:xfrm>
          <a:prstGeom prst="rect">
            <a:avLst/>
          </a:prstGeom>
          <a:solidFill>
            <a:srgbClr val="D8E2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8" name="Google Shape;108;p1"/>
          <p:cNvSpPr txBox="1"/>
          <p:nvPr/>
        </p:nvSpPr>
        <p:spPr>
          <a:xfrm>
            <a:off x="2466047" y="1872671"/>
            <a:ext cx="2497726" cy="24622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000"/>
              <a:buFont typeface="Arial"/>
              <a:buNone/>
            </a:pPr>
            <a:r>
              <a:rPr lang="es-ES" sz="1000" b="0" i="0" u="none" strike="noStrike" cap="none">
                <a:solidFill>
                  <a:srgbClr val="021C8A"/>
                </a:solidFill>
                <a:latin typeface="Arial"/>
                <a:ea typeface="Arial"/>
                <a:cs typeface="Arial"/>
                <a:sym typeface="Arial"/>
              </a:rPr>
              <a:t>Descripción </a:t>
            </a:r>
            <a:endParaRPr sz="1000" b="0" i="0" u="none" strike="noStrike" cap="none">
              <a:solidFill>
                <a:srgbClr val="021C8A"/>
              </a:solidFill>
              <a:latin typeface="Arial"/>
              <a:ea typeface="Arial"/>
              <a:cs typeface="Arial"/>
              <a:sym typeface="Arial"/>
            </a:endParaRPr>
          </a:p>
        </p:txBody>
      </p:sp>
      <p:cxnSp>
        <p:nvCxnSpPr>
          <p:cNvPr id="109" name="Google Shape;109;p1"/>
          <p:cNvCxnSpPr/>
          <p:nvPr/>
        </p:nvCxnSpPr>
        <p:spPr>
          <a:xfrm>
            <a:off x="6699964" y="1943009"/>
            <a:ext cx="0" cy="1096409"/>
          </a:xfrm>
          <a:prstGeom prst="straightConnector1">
            <a:avLst/>
          </a:prstGeom>
          <a:noFill/>
          <a:ln w="9525" cap="flat" cmpd="sng">
            <a:solidFill>
              <a:schemeClr val="accent1"/>
            </a:solidFill>
            <a:prstDash val="solid"/>
            <a:miter lim="800000"/>
            <a:headEnd type="none" w="sm" len="sm"/>
            <a:tailEnd type="none" w="sm" len="sm"/>
          </a:ln>
        </p:spPr>
      </p:cxnSp>
      <p:sp>
        <p:nvSpPr>
          <p:cNvPr id="110" name="Google Shape;110;p1"/>
          <p:cNvSpPr txBox="1"/>
          <p:nvPr/>
        </p:nvSpPr>
        <p:spPr>
          <a:xfrm>
            <a:off x="899523" y="5069934"/>
            <a:ext cx="8769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400" b="1" i="0" u="none" strike="noStrike" cap="none">
                <a:solidFill>
                  <a:schemeClr val="lt1"/>
                </a:solidFill>
                <a:latin typeface="Arial"/>
                <a:ea typeface="Arial"/>
                <a:cs typeface="Arial"/>
                <a:sym typeface="Arial"/>
              </a:rPr>
              <a:t>FOTO 1</a:t>
            </a:r>
            <a:endParaRPr sz="1400" b="0" i="0" u="none" strike="noStrike" cap="none">
              <a:solidFill>
                <a:srgbClr val="000000"/>
              </a:solidFill>
              <a:latin typeface="Arial"/>
              <a:ea typeface="Arial"/>
              <a:cs typeface="Arial"/>
              <a:sym typeface="Arial"/>
            </a:endParaRPr>
          </a:p>
        </p:txBody>
      </p:sp>
      <p:sp>
        <p:nvSpPr>
          <p:cNvPr id="111" name="Google Shape;111;p1"/>
          <p:cNvSpPr txBox="1"/>
          <p:nvPr/>
        </p:nvSpPr>
        <p:spPr>
          <a:xfrm>
            <a:off x="3074466" y="5069934"/>
            <a:ext cx="8769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400" b="1" i="0" u="none" strike="noStrike" cap="none">
                <a:solidFill>
                  <a:schemeClr val="lt1"/>
                </a:solidFill>
                <a:latin typeface="Arial"/>
                <a:ea typeface="Arial"/>
                <a:cs typeface="Arial"/>
                <a:sym typeface="Arial"/>
              </a:rPr>
              <a:t>FOTO 2</a:t>
            </a:r>
            <a:endParaRPr sz="1400" b="0" i="0" u="none" strike="noStrike" cap="none">
              <a:solidFill>
                <a:srgbClr val="000000"/>
              </a:solidFill>
              <a:latin typeface="Arial"/>
              <a:ea typeface="Arial"/>
              <a:cs typeface="Arial"/>
              <a:sym typeface="Arial"/>
            </a:endParaRPr>
          </a:p>
        </p:txBody>
      </p:sp>
      <p:sp>
        <p:nvSpPr>
          <p:cNvPr id="112" name="Google Shape;112;p1"/>
          <p:cNvSpPr txBox="1"/>
          <p:nvPr/>
        </p:nvSpPr>
        <p:spPr>
          <a:xfrm>
            <a:off x="2458782" y="2131218"/>
            <a:ext cx="4026368" cy="861774"/>
          </a:xfrm>
          <a:prstGeom prst="rect">
            <a:avLst/>
          </a:prstGeom>
          <a:noFill/>
          <a:ln>
            <a:noFill/>
          </a:ln>
        </p:spPr>
        <p:txBody>
          <a:bodyPr spcFirstLastPara="1" wrap="square" lIns="91425" tIns="45700" rIns="91425" bIns="45700" anchor="t" anchorCtr="0">
            <a:spAutoFit/>
          </a:bodyPr>
          <a:lstStyle/>
          <a:p>
            <a:pPr marL="0" lvl="0" indent="0" algn="just" rtl="0">
              <a:lnSpc>
                <a:spcPct val="115000"/>
              </a:lnSpc>
              <a:spcBef>
                <a:spcPts val="0"/>
              </a:spcBef>
              <a:spcAft>
                <a:spcPts val="0"/>
              </a:spcAft>
              <a:buClr>
                <a:schemeClr val="dk1"/>
              </a:buClr>
              <a:buSzPts val="1100"/>
              <a:buFont typeface="Arial"/>
              <a:buNone/>
            </a:pPr>
            <a:r>
              <a:rPr lang="es-ES" sz="700">
                <a:solidFill>
                  <a:schemeClr val="dk1"/>
                </a:solidFill>
                <a:latin typeface="Times New Roman"/>
                <a:ea typeface="Times New Roman"/>
                <a:cs typeface="Times New Roman"/>
                <a:sym typeface="Times New Roman"/>
              </a:rPr>
              <a:t>COVID-19 produce un síndrome respiratorio agudo severo causando daños pulmonares que conllevan a dificultad respiratoria aguda. Esto ocurre con una respuesta inflamatoria aumentada, acompañada del aumento de mediadores pro-inflamatorios y fibrosis pulmonar. Las células implicadas se denominan linfocitos innatos de tipo 2  (ILC2). El extracto estandarizado P2Et obtenido de </a:t>
            </a:r>
            <a:r>
              <a:rPr lang="es-ES" sz="700" i="1">
                <a:solidFill>
                  <a:schemeClr val="dk1"/>
                </a:solidFill>
                <a:latin typeface="Times New Roman"/>
                <a:ea typeface="Times New Roman"/>
                <a:cs typeface="Times New Roman"/>
                <a:sym typeface="Times New Roman"/>
              </a:rPr>
              <a:t>C.spinosa</a:t>
            </a:r>
            <a:r>
              <a:rPr lang="es-ES" sz="700">
                <a:solidFill>
                  <a:schemeClr val="dk1"/>
                </a:solidFill>
                <a:latin typeface="Times New Roman"/>
                <a:ea typeface="Times New Roman"/>
                <a:cs typeface="Times New Roman"/>
                <a:sym typeface="Times New Roman"/>
              </a:rPr>
              <a:t>, fue desarrollado por el grupo de Inmunobiología con estándares internacionales, es producido actualmente en laboratorios LABFARVE en condiciones de BPM  y la seguridad ya fue evaluada en individuos sanos en el Hospital San ignacio.</a:t>
            </a:r>
            <a:endParaRPr sz="300">
              <a:solidFill>
                <a:srgbClr val="7F7F7F"/>
              </a:solidFill>
            </a:endParaRPr>
          </a:p>
        </p:txBody>
      </p:sp>
      <p:sp>
        <p:nvSpPr>
          <p:cNvPr id="113" name="Google Shape;113;p1"/>
          <p:cNvSpPr txBox="1"/>
          <p:nvPr/>
        </p:nvSpPr>
        <p:spPr>
          <a:xfrm>
            <a:off x="7022081" y="2082284"/>
            <a:ext cx="4026368"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s-ES" sz="700">
                <a:solidFill>
                  <a:schemeClr val="dk1"/>
                </a:solidFill>
                <a:latin typeface="Times New Roman"/>
                <a:ea typeface="Times New Roman"/>
                <a:cs typeface="Times New Roman"/>
                <a:sym typeface="Times New Roman"/>
              </a:rPr>
              <a:t>El P2Et es altamente antioxidante y por su mecanismo de acción al interior de las células podría disminuir el daño tisular e inducir muerte de las células infectadas con el virus inhibiendo la replicación viral. Estudios recientes sugieren que el P2Et puede disminuir las células ILC2 en el pulmón. Estos antecedentes, sugieren que la suplementación de los pacientes con COVID-19 con el extracto P2Et, podría mejorar su condición general y disminuir los mediadores inflamatorios y la carga viral. Si la hipótesis se valida, este fitomedicamento desarrollado y producido en Colombia, se convertiría en una solución terapéutica para los pacientes con COVID 19, que tendría un impacto directo en la disminución de la estancia de los pacientes en las UCI.  </a:t>
            </a:r>
            <a:endParaRPr sz="600" b="0" i="0" u="none" strike="noStrike" cap="none">
              <a:solidFill>
                <a:srgbClr val="7F7F7F"/>
              </a:solidFill>
              <a:latin typeface="Arial"/>
              <a:ea typeface="Arial"/>
              <a:cs typeface="Arial"/>
              <a:sym typeface="Arial"/>
            </a:endParaRPr>
          </a:p>
        </p:txBody>
      </p:sp>
      <p:sp>
        <p:nvSpPr>
          <p:cNvPr id="114" name="Google Shape;114;p1"/>
          <p:cNvSpPr txBox="1"/>
          <p:nvPr/>
        </p:nvSpPr>
        <p:spPr>
          <a:xfrm>
            <a:off x="4592382" y="4757188"/>
            <a:ext cx="290151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s-ES" sz="1200">
                <a:solidFill>
                  <a:schemeClr val="dk1"/>
                </a:solidFill>
                <a:latin typeface="Times New Roman"/>
                <a:ea typeface="Times New Roman"/>
                <a:cs typeface="Times New Roman"/>
                <a:sym typeface="Times New Roman"/>
              </a:rPr>
              <a:t>Tratamiento disponible obtenido a partir de la biodiversidad desarrollado en Colombia Disminución de la curva de hospitalización descongestionando los servicios de salud. Fortalecimiento de cadenas productivas y generación de productos exportables. </a:t>
            </a:r>
            <a:endParaRPr sz="120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000"/>
              <a:buFont typeface="Arial"/>
              <a:buNone/>
            </a:pPr>
            <a:endParaRPr sz="1200">
              <a:solidFill>
                <a:schemeClr val="dk1"/>
              </a:solidFill>
              <a:latin typeface="Times New Roman"/>
              <a:ea typeface="Times New Roman"/>
              <a:cs typeface="Times New Roman"/>
              <a:sym typeface="Times New Roman"/>
            </a:endParaRPr>
          </a:p>
        </p:txBody>
      </p:sp>
      <p:sp>
        <p:nvSpPr>
          <p:cNvPr id="115" name="Google Shape;115;p1"/>
          <p:cNvSpPr txBox="1"/>
          <p:nvPr/>
        </p:nvSpPr>
        <p:spPr>
          <a:xfrm>
            <a:off x="2954936" y="3402854"/>
            <a:ext cx="1521900" cy="1169511"/>
          </a:xfrm>
          <a:prstGeom prst="rect">
            <a:avLst/>
          </a:prstGeom>
          <a:noFill/>
          <a:ln>
            <a:noFill/>
          </a:ln>
        </p:spPr>
        <p:txBody>
          <a:bodyPr spcFirstLastPara="1" wrap="square" lIns="91425" tIns="45700" rIns="91425" bIns="45700" anchor="t" anchorCtr="0">
            <a:spAutoFit/>
          </a:bodyPr>
          <a:lstStyle/>
          <a:p>
            <a:pPr lvl="0">
              <a:buSzPts val="1000"/>
            </a:pPr>
            <a:r>
              <a:rPr lang="es-ES" sz="1000" dirty="0">
                <a:solidFill>
                  <a:srgbClr val="7F7F7F"/>
                </a:solidFill>
              </a:rPr>
              <a:t>Línea 3. ESTRATEGIAS DE PREVENCIÓN DE LA INFECCIÓN POR SARS-COV-2 Y TRATAMIENTO DE COVID-19</a:t>
            </a:r>
            <a:endParaRPr sz="1400" b="0" i="0" u="none" strike="noStrike" cap="none" dirty="0">
              <a:solidFill>
                <a:srgbClr val="000000"/>
              </a:solidFill>
              <a:latin typeface="Arial"/>
              <a:ea typeface="Arial"/>
              <a:cs typeface="Arial"/>
              <a:sym typeface="Arial"/>
            </a:endParaRPr>
          </a:p>
        </p:txBody>
      </p:sp>
      <p:sp>
        <p:nvSpPr>
          <p:cNvPr id="116" name="Google Shape;116;p1"/>
          <p:cNvSpPr txBox="1"/>
          <p:nvPr/>
        </p:nvSpPr>
        <p:spPr>
          <a:xfrm>
            <a:off x="7489168" y="3534609"/>
            <a:ext cx="1189042"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s-ES" sz="1000">
                <a:solidFill>
                  <a:srgbClr val="7F7F7F"/>
                </a:solidFill>
              </a:rPr>
              <a:t>9 meses</a:t>
            </a:r>
            <a:endParaRPr sz="1400" b="0" i="0" u="none" strike="noStrike" cap="none">
              <a:solidFill>
                <a:srgbClr val="000000"/>
              </a:solidFill>
              <a:latin typeface="Arial"/>
              <a:ea typeface="Arial"/>
              <a:cs typeface="Arial"/>
              <a:sym typeface="Arial"/>
            </a:endParaRPr>
          </a:p>
        </p:txBody>
      </p:sp>
      <p:sp>
        <p:nvSpPr>
          <p:cNvPr id="117" name="Google Shape;117;p1"/>
          <p:cNvSpPr txBox="1"/>
          <p:nvPr/>
        </p:nvSpPr>
        <p:spPr>
          <a:xfrm>
            <a:off x="9780450" y="3534600"/>
            <a:ext cx="1521900" cy="992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s-ES" sz="1000">
                <a:solidFill>
                  <a:srgbClr val="7F7F7F"/>
                </a:solidFill>
              </a:rPr>
              <a:t>HUSI</a:t>
            </a:r>
            <a:endParaRPr sz="1000">
              <a:solidFill>
                <a:srgbClr val="7F7F7F"/>
              </a:solidFill>
            </a:endParaRPr>
          </a:p>
          <a:p>
            <a:pPr marL="0" marR="0" lvl="0" indent="0" algn="l" rtl="0">
              <a:lnSpc>
                <a:spcPct val="100000"/>
              </a:lnSpc>
              <a:spcBef>
                <a:spcPts val="0"/>
              </a:spcBef>
              <a:spcAft>
                <a:spcPts val="0"/>
              </a:spcAft>
              <a:buClr>
                <a:srgbClr val="000000"/>
              </a:buClr>
              <a:buSzPts val="1000"/>
              <a:buFont typeface="Arial"/>
              <a:buNone/>
            </a:pPr>
            <a:r>
              <a:rPr lang="es-ES" sz="1000">
                <a:solidFill>
                  <a:srgbClr val="7F7F7F"/>
                </a:solidFill>
              </a:rPr>
              <a:t>DREEMBIO SAS</a:t>
            </a:r>
            <a:endParaRPr sz="1000">
              <a:solidFill>
                <a:srgbClr val="7F7F7F"/>
              </a:solidFill>
            </a:endParaRPr>
          </a:p>
          <a:p>
            <a:pPr marL="0" marR="0" lvl="0" indent="0" algn="l" rtl="0">
              <a:lnSpc>
                <a:spcPct val="100000"/>
              </a:lnSpc>
              <a:spcBef>
                <a:spcPts val="0"/>
              </a:spcBef>
              <a:spcAft>
                <a:spcPts val="0"/>
              </a:spcAft>
              <a:buClr>
                <a:srgbClr val="000000"/>
              </a:buClr>
              <a:buSzPts val="1000"/>
              <a:buFont typeface="Arial"/>
              <a:buNone/>
            </a:pPr>
            <a:r>
              <a:rPr lang="es-ES" sz="1000">
                <a:solidFill>
                  <a:srgbClr val="7F7F7F"/>
                </a:solidFill>
              </a:rPr>
              <a:t>Universidad de Geneve.</a:t>
            </a:r>
            <a:endParaRPr sz="1000">
              <a:solidFill>
                <a:srgbClr val="7F7F7F"/>
              </a:solidFill>
            </a:endParaRPr>
          </a:p>
          <a:p>
            <a:pPr marL="0" marR="0" lvl="0" indent="0" algn="l" rtl="0">
              <a:lnSpc>
                <a:spcPct val="100000"/>
              </a:lnSpc>
              <a:spcBef>
                <a:spcPts val="0"/>
              </a:spcBef>
              <a:spcAft>
                <a:spcPts val="0"/>
              </a:spcAft>
              <a:buClr>
                <a:srgbClr val="000000"/>
              </a:buClr>
              <a:buSzPts val="1000"/>
              <a:buFont typeface="Arial"/>
              <a:buNone/>
            </a:pPr>
            <a:r>
              <a:rPr lang="es-ES" sz="1000">
                <a:solidFill>
                  <a:srgbClr val="7F7F7F"/>
                </a:solidFill>
              </a:rPr>
              <a:t>Instituto Nacional de Salud.</a:t>
            </a:r>
            <a:endParaRPr sz="1000">
              <a:solidFill>
                <a:srgbClr val="7F7F7F"/>
              </a:solidFill>
            </a:endParaRPr>
          </a:p>
          <a:p>
            <a:pPr marL="0" marR="0" lvl="0" indent="0" algn="l" rtl="0">
              <a:lnSpc>
                <a:spcPct val="100000"/>
              </a:lnSpc>
              <a:spcBef>
                <a:spcPts val="0"/>
              </a:spcBef>
              <a:spcAft>
                <a:spcPts val="0"/>
              </a:spcAft>
              <a:buClr>
                <a:srgbClr val="000000"/>
              </a:buClr>
              <a:buSzPts val="1000"/>
              <a:buFont typeface="Arial"/>
              <a:buNone/>
            </a:pPr>
            <a:endParaRPr sz="1000">
              <a:solidFill>
                <a:srgbClr val="7F7F7F"/>
              </a:solidFill>
            </a:endParaRPr>
          </a:p>
          <a:p>
            <a:pPr marL="0" marR="0" lvl="0" indent="0" algn="l" rtl="0">
              <a:lnSpc>
                <a:spcPct val="100000"/>
              </a:lnSpc>
              <a:spcBef>
                <a:spcPts val="0"/>
              </a:spcBef>
              <a:spcAft>
                <a:spcPts val="0"/>
              </a:spcAft>
              <a:buClr>
                <a:srgbClr val="000000"/>
              </a:buClr>
              <a:buSzPts val="1000"/>
              <a:buFont typeface="Arial"/>
              <a:buNone/>
            </a:pPr>
            <a:endParaRPr sz="1000">
              <a:solidFill>
                <a:srgbClr val="7F7F7F"/>
              </a:solidFill>
            </a:endParaRPr>
          </a:p>
        </p:txBody>
      </p:sp>
      <p:pic>
        <p:nvPicPr>
          <p:cNvPr id="118" name="Google Shape;118;p1"/>
          <p:cNvPicPr preferRelativeResize="0"/>
          <p:nvPr/>
        </p:nvPicPr>
        <p:blipFill>
          <a:blip r:embed="rId8">
            <a:alphaModFix/>
          </a:blip>
          <a:stretch>
            <a:fillRect/>
          </a:stretch>
        </p:blipFill>
        <p:spPr>
          <a:xfrm>
            <a:off x="16150" y="4372551"/>
            <a:ext cx="2370899" cy="1742500"/>
          </a:xfrm>
          <a:prstGeom prst="rect">
            <a:avLst/>
          </a:prstGeom>
          <a:noFill/>
          <a:ln>
            <a:noFill/>
          </a:ln>
        </p:spPr>
      </p:pic>
      <p:pic>
        <p:nvPicPr>
          <p:cNvPr id="119" name="Google Shape;119;p1"/>
          <p:cNvPicPr preferRelativeResize="0"/>
          <p:nvPr/>
        </p:nvPicPr>
        <p:blipFill rotWithShape="1">
          <a:blip r:embed="rId9">
            <a:alphaModFix/>
          </a:blip>
          <a:srcRect t="-2113"/>
          <a:stretch/>
        </p:blipFill>
        <p:spPr>
          <a:xfrm>
            <a:off x="16152" y="1499738"/>
            <a:ext cx="1038225" cy="992100"/>
          </a:xfrm>
          <a:prstGeom prst="rect">
            <a:avLst/>
          </a:prstGeom>
          <a:noFill/>
          <a:ln>
            <a:noFill/>
          </a:ln>
        </p:spPr>
      </p:pic>
      <p:pic>
        <p:nvPicPr>
          <p:cNvPr id="120" name="Google Shape;120;p1"/>
          <p:cNvPicPr preferRelativeResize="0"/>
          <p:nvPr/>
        </p:nvPicPr>
        <p:blipFill>
          <a:blip r:embed="rId10">
            <a:alphaModFix/>
          </a:blip>
          <a:stretch>
            <a:fillRect/>
          </a:stretch>
        </p:blipFill>
        <p:spPr>
          <a:xfrm>
            <a:off x="0" y="2944060"/>
            <a:ext cx="1189025" cy="632140"/>
          </a:xfrm>
          <a:prstGeom prst="rect">
            <a:avLst/>
          </a:prstGeom>
          <a:noFill/>
          <a:ln>
            <a:noFill/>
          </a:ln>
        </p:spPr>
      </p:pic>
      <p:pic>
        <p:nvPicPr>
          <p:cNvPr id="121" name="Google Shape;121;p1"/>
          <p:cNvPicPr preferRelativeResize="0"/>
          <p:nvPr/>
        </p:nvPicPr>
        <p:blipFill>
          <a:blip r:embed="rId11">
            <a:alphaModFix/>
          </a:blip>
          <a:stretch>
            <a:fillRect/>
          </a:stretch>
        </p:blipFill>
        <p:spPr>
          <a:xfrm>
            <a:off x="767963" y="2165713"/>
            <a:ext cx="1819275" cy="914400"/>
          </a:xfrm>
          <a:prstGeom prst="rect">
            <a:avLst/>
          </a:prstGeom>
          <a:noFill/>
          <a:ln>
            <a:noFill/>
          </a:ln>
        </p:spPr>
      </p:pic>
      <p:pic>
        <p:nvPicPr>
          <p:cNvPr id="122" name="Google Shape;122;p1"/>
          <p:cNvPicPr preferRelativeResize="0"/>
          <p:nvPr/>
        </p:nvPicPr>
        <p:blipFill>
          <a:blip r:embed="rId12">
            <a:alphaModFix/>
          </a:blip>
          <a:stretch>
            <a:fillRect/>
          </a:stretch>
        </p:blipFill>
        <p:spPr>
          <a:xfrm>
            <a:off x="2387050" y="4526625"/>
            <a:ext cx="2117450" cy="1400125"/>
          </a:xfrm>
          <a:prstGeom prst="rect">
            <a:avLst/>
          </a:prstGeom>
          <a:noFill/>
          <a:ln>
            <a:noFill/>
          </a:ln>
        </p:spPr>
      </p:pic>
      <p:pic>
        <p:nvPicPr>
          <p:cNvPr id="123" name="Google Shape;123;p1"/>
          <p:cNvPicPr preferRelativeResize="0"/>
          <p:nvPr/>
        </p:nvPicPr>
        <p:blipFill>
          <a:blip r:embed="rId13">
            <a:alphaModFix/>
          </a:blip>
          <a:stretch>
            <a:fillRect/>
          </a:stretch>
        </p:blipFill>
        <p:spPr>
          <a:xfrm>
            <a:off x="646251" y="3672468"/>
            <a:ext cx="1521900" cy="509982"/>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324</Words>
  <Application>Microsoft Office PowerPoint</Application>
  <PresentationFormat>Panorámica</PresentationFormat>
  <Paragraphs>21</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Times New Roman</vt:lpstr>
      <vt:lpstr>Tema de Office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Rosario Ospina Garcia</cp:lastModifiedBy>
  <cp:revision>1</cp:revision>
  <dcterms:created xsi:type="dcterms:W3CDTF">2020-06-18T16:06:13Z</dcterms:created>
  <dcterms:modified xsi:type="dcterms:W3CDTF">2020-06-19T23:57:36Z</dcterms:modified>
</cp:coreProperties>
</file>