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7772400" cy="10058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es-CO" sz="60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s-CO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77EC315A-13F9-4AD1-A24B-2F8D8D284D8F}" type="datetime">
              <a:rPr lang="es-CO" sz="1200" b="0" strike="noStrike" spc="-1">
                <a:solidFill>
                  <a:srgbClr val="8B8B8B"/>
                </a:solidFill>
                <a:latin typeface="Calibri"/>
              </a:rPr>
              <a:t>19/06/2020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FBDD2A5-18C9-44B6-93EA-C06D17545343}" type="slidenum">
              <a:rPr lang="es-CO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4"/>
          <p:cNvPicPr/>
          <p:nvPr/>
        </p:nvPicPr>
        <p:blipFill>
          <a:blip r:embed="rId2"/>
          <a:stretch/>
        </p:blipFill>
        <p:spPr>
          <a:xfrm>
            <a:off x="37324" y="-11718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41" name="CustomShape 1"/>
          <p:cNvSpPr/>
          <p:nvPr/>
        </p:nvSpPr>
        <p:spPr>
          <a:xfrm>
            <a:off x="6019380" y="7665"/>
            <a:ext cx="3161160" cy="32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Bef>
                <a:spcPts val="1199"/>
              </a:spcBef>
            </a:pPr>
            <a:r>
              <a:rPr lang="es-CO" sz="1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Efectividad y Seguridad del Tratamiento Médico para el SARS por COVID-19, Colombia. Estudio controlado aleatorizado pragmático</a:t>
            </a:r>
            <a:endParaRPr lang="es-CO" sz="1400" b="1" strike="noStrike" spc="-1" dirty="0">
              <a:latin typeface="Arial"/>
              <a:ea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9590400" y="336780"/>
            <a:ext cx="2027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1200" b="1" strike="noStrike" spc="-1" dirty="0">
                <a:solidFill>
                  <a:srgbClr val="000000"/>
                </a:solidFill>
                <a:latin typeface="Arial"/>
              </a:rPr>
              <a:t>Universidad  Nacional</a:t>
            </a:r>
          </a:p>
          <a:p>
            <a:pPr algn="ctr">
              <a:lnSpc>
                <a:spcPct val="100000"/>
              </a:lnSpc>
            </a:pPr>
            <a:r>
              <a:rPr lang="es-CO" sz="1200" b="1" strike="noStrike" spc="-1" dirty="0">
                <a:solidFill>
                  <a:srgbClr val="000000"/>
                </a:solidFill>
                <a:latin typeface="Arial"/>
              </a:rPr>
              <a:t>de Colombia</a:t>
            </a:r>
          </a:p>
          <a:p>
            <a:pPr algn="ctr">
              <a:lnSpc>
                <a:spcPct val="100000"/>
              </a:lnSpc>
            </a:pPr>
            <a:endParaRPr lang="es-CO" sz="1200" b="1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CO" sz="1200" b="1" spc="-1" dirty="0">
                <a:solidFill>
                  <a:srgbClr val="000000"/>
                </a:solidFill>
                <a:latin typeface="Arial"/>
              </a:rPr>
              <a:t>Universidad Javeriana</a:t>
            </a:r>
            <a:endParaRPr lang="es-CO" sz="1200" b="0" strike="noStrike" spc="-1" dirty="0">
              <a:latin typeface="Arial"/>
            </a:endParaRPr>
          </a:p>
        </p:txBody>
      </p:sp>
      <p:sp>
        <p:nvSpPr>
          <p:cNvPr id="43" name="Line 3"/>
          <p:cNvSpPr/>
          <p:nvPr/>
        </p:nvSpPr>
        <p:spPr>
          <a:xfrm>
            <a:off x="9214920" y="488520"/>
            <a:ext cx="360" cy="82584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4"/>
          <p:cNvSpPr/>
          <p:nvPr/>
        </p:nvSpPr>
        <p:spPr>
          <a:xfrm>
            <a:off x="670680" y="2095560"/>
            <a:ext cx="1397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1400" b="1" strike="noStrike" spc="-1">
                <a:solidFill>
                  <a:srgbClr val="000000"/>
                </a:solidFill>
                <a:latin typeface="Arial"/>
              </a:rPr>
              <a:t>LOGO</a:t>
            </a:r>
            <a:endParaRPr lang="es-CO" sz="1400" b="0" strike="noStrike" spc="-1">
              <a:latin typeface="Arial"/>
            </a:endParaRPr>
          </a:p>
        </p:txBody>
      </p:sp>
      <p:sp>
        <p:nvSpPr>
          <p:cNvPr id="45" name="CustomShape 5"/>
          <p:cNvSpPr/>
          <p:nvPr/>
        </p:nvSpPr>
        <p:spPr>
          <a:xfrm>
            <a:off x="2475000" y="1828440"/>
            <a:ext cx="477108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CO" sz="1000" b="0" strike="noStrike" spc="-1">
                <a:solidFill>
                  <a:srgbClr val="808080"/>
                </a:solidFill>
                <a:latin typeface="Arial"/>
              </a:rPr>
              <a:t>Descripción máximo 2 párrafos</a:t>
            </a:r>
            <a:endParaRPr lang="es-CO" sz="1000" b="0" strike="noStrike" spc="-1">
              <a:latin typeface="Arial"/>
            </a:endParaRPr>
          </a:p>
        </p:txBody>
      </p:sp>
      <p:sp>
        <p:nvSpPr>
          <p:cNvPr id="46" name="Line 6"/>
          <p:cNvSpPr/>
          <p:nvPr/>
        </p:nvSpPr>
        <p:spPr>
          <a:xfrm>
            <a:off x="2349000" y="3170880"/>
            <a:ext cx="10440" cy="12078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n 15"/>
          <p:cNvPicPr/>
          <p:nvPr/>
        </p:nvPicPr>
        <p:blipFill>
          <a:blip r:embed="rId3"/>
          <a:stretch/>
        </p:blipFill>
        <p:spPr>
          <a:xfrm>
            <a:off x="2478240" y="3311640"/>
            <a:ext cx="527040" cy="581400"/>
          </a:xfrm>
          <a:prstGeom prst="rect">
            <a:avLst/>
          </a:prstGeom>
          <a:ln>
            <a:noFill/>
          </a:ln>
        </p:spPr>
      </p:pic>
      <p:pic>
        <p:nvPicPr>
          <p:cNvPr id="48" name="Imagen 18"/>
          <p:cNvPicPr/>
          <p:nvPr/>
        </p:nvPicPr>
        <p:blipFill>
          <a:blip r:embed="rId4"/>
          <a:stretch/>
        </p:blipFill>
        <p:spPr>
          <a:xfrm>
            <a:off x="4574880" y="3311640"/>
            <a:ext cx="652680" cy="652680"/>
          </a:xfrm>
          <a:prstGeom prst="rect">
            <a:avLst/>
          </a:prstGeom>
          <a:ln>
            <a:noFill/>
          </a:ln>
        </p:spPr>
      </p:pic>
      <p:pic>
        <p:nvPicPr>
          <p:cNvPr id="49" name="Imagen 21"/>
          <p:cNvPicPr/>
          <p:nvPr/>
        </p:nvPicPr>
        <p:blipFill>
          <a:blip r:embed="rId5"/>
          <a:stretch/>
        </p:blipFill>
        <p:spPr>
          <a:xfrm>
            <a:off x="9201960" y="3393360"/>
            <a:ext cx="498240" cy="499680"/>
          </a:xfrm>
          <a:prstGeom prst="rect">
            <a:avLst/>
          </a:prstGeom>
          <a:ln>
            <a:noFill/>
          </a:ln>
        </p:spPr>
      </p:pic>
      <p:pic>
        <p:nvPicPr>
          <p:cNvPr id="50" name="Imagen 23"/>
          <p:cNvPicPr/>
          <p:nvPr/>
        </p:nvPicPr>
        <p:blipFill>
          <a:blip r:embed="rId6"/>
          <a:stretch/>
        </p:blipFill>
        <p:spPr>
          <a:xfrm>
            <a:off x="6850800" y="3357000"/>
            <a:ext cx="534600" cy="536040"/>
          </a:xfrm>
          <a:prstGeom prst="rect">
            <a:avLst/>
          </a:prstGeom>
          <a:ln>
            <a:noFill/>
          </a:ln>
        </p:spPr>
      </p:pic>
      <p:sp>
        <p:nvSpPr>
          <p:cNvPr id="51" name="CustomShape 7"/>
          <p:cNvSpPr/>
          <p:nvPr/>
        </p:nvSpPr>
        <p:spPr>
          <a:xfrm>
            <a:off x="2966040" y="3271320"/>
            <a:ext cx="152784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CO" sz="1000" b="0" strike="noStrike" spc="-1" dirty="0">
                <a:solidFill>
                  <a:srgbClr val="021C8A"/>
                </a:solidFill>
                <a:latin typeface="Arial"/>
              </a:rPr>
              <a:t>LÍNEA: Estrategias de prevención de la Infección por SARS COV -2 y tratamiento de </a:t>
            </a:r>
            <a:r>
              <a:rPr lang="es-CO" sz="1000" spc="-1" dirty="0">
                <a:solidFill>
                  <a:srgbClr val="021C8A"/>
                </a:solidFill>
                <a:latin typeface="Arial"/>
              </a:rPr>
              <a:t>COVID </a:t>
            </a:r>
            <a:r>
              <a:rPr lang="es-CO" sz="1000" b="0" strike="noStrike" spc="-1" dirty="0">
                <a:solidFill>
                  <a:srgbClr val="021C8A"/>
                </a:solidFill>
                <a:latin typeface="Arial"/>
              </a:rPr>
              <a:t> 19</a:t>
            </a:r>
            <a:endParaRPr lang="es-CO" sz="1000" b="0" strike="noStrike" spc="-1" dirty="0">
              <a:latin typeface="Arial"/>
            </a:endParaRPr>
          </a:p>
        </p:txBody>
      </p:sp>
      <p:sp>
        <p:nvSpPr>
          <p:cNvPr id="52" name="Line 8"/>
          <p:cNvSpPr/>
          <p:nvPr/>
        </p:nvSpPr>
        <p:spPr>
          <a:xfrm>
            <a:off x="4493880" y="3170880"/>
            <a:ext cx="10080" cy="12078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Line 9"/>
          <p:cNvSpPr/>
          <p:nvPr/>
        </p:nvSpPr>
        <p:spPr>
          <a:xfrm>
            <a:off x="6699960" y="3170880"/>
            <a:ext cx="10080" cy="12078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Line 10"/>
          <p:cNvSpPr/>
          <p:nvPr/>
        </p:nvSpPr>
        <p:spPr>
          <a:xfrm>
            <a:off x="9084240" y="3170880"/>
            <a:ext cx="10080" cy="12078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Line 11"/>
          <p:cNvSpPr/>
          <p:nvPr/>
        </p:nvSpPr>
        <p:spPr>
          <a:xfrm>
            <a:off x="11351880" y="3170880"/>
            <a:ext cx="10080" cy="12078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12"/>
          <p:cNvSpPr/>
          <p:nvPr/>
        </p:nvSpPr>
        <p:spPr>
          <a:xfrm>
            <a:off x="5310720" y="3271320"/>
            <a:ext cx="80208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CO" sz="1000" b="0" strike="noStrike" spc="-1">
                <a:solidFill>
                  <a:srgbClr val="021C8A"/>
                </a:solidFill>
                <a:latin typeface="Arial"/>
              </a:rPr>
              <a:t>TOTAL</a:t>
            </a:r>
            <a:endParaRPr lang="es-CO" sz="1000" b="0" strike="noStrike" spc="-1">
              <a:latin typeface="Arial"/>
            </a:endParaRPr>
          </a:p>
        </p:txBody>
      </p:sp>
      <p:sp>
        <p:nvSpPr>
          <p:cNvPr id="57" name="CustomShape 13"/>
          <p:cNvSpPr/>
          <p:nvPr/>
        </p:nvSpPr>
        <p:spPr>
          <a:xfrm>
            <a:off x="7482240" y="3271320"/>
            <a:ext cx="158580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CO" sz="1000" b="0" strike="noStrike" spc="-1" dirty="0">
                <a:solidFill>
                  <a:srgbClr val="021C8A"/>
                </a:solidFill>
                <a:latin typeface="Arial"/>
              </a:rPr>
              <a:t>PLAZO EJECUCIÓN</a:t>
            </a:r>
            <a:endParaRPr lang="es-CO" sz="1000" b="0" strike="noStrike" spc="-1" dirty="0">
              <a:latin typeface="Arial"/>
            </a:endParaRPr>
          </a:p>
        </p:txBody>
      </p:sp>
      <p:sp>
        <p:nvSpPr>
          <p:cNvPr id="58" name="CustomShape 14"/>
          <p:cNvSpPr/>
          <p:nvPr/>
        </p:nvSpPr>
        <p:spPr>
          <a:xfrm>
            <a:off x="9877680" y="3271320"/>
            <a:ext cx="14533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CO" sz="1000" b="0" strike="noStrike" spc="-1" dirty="0">
                <a:solidFill>
                  <a:srgbClr val="021C8A"/>
                </a:solidFill>
                <a:latin typeface="Arial"/>
              </a:rPr>
              <a:t>Hospitales Aliados</a:t>
            </a:r>
            <a:endParaRPr lang="es-CO" sz="1000" b="0" strike="noStrike" spc="-1" dirty="0">
              <a:latin typeface="Arial"/>
            </a:endParaRPr>
          </a:p>
        </p:txBody>
      </p:sp>
      <p:sp>
        <p:nvSpPr>
          <p:cNvPr id="59" name="CustomShape 15"/>
          <p:cNvSpPr/>
          <p:nvPr/>
        </p:nvSpPr>
        <p:spPr>
          <a:xfrm>
            <a:off x="5235120" y="3534480"/>
            <a:ext cx="152172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s-CO" sz="2000" b="0" strike="noStrike" spc="-1" dirty="0">
              <a:latin typeface="Arial"/>
            </a:endParaRPr>
          </a:p>
        </p:txBody>
      </p:sp>
      <p:sp>
        <p:nvSpPr>
          <p:cNvPr id="60" name="CustomShape 16"/>
          <p:cNvSpPr/>
          <p:nvPr/>
        </p:nvSpPr>
        <p:spPr>
          <a:xfrm>
            <a:off x="5174896" y="3637980"/>
            <a:ext cx="152172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400" b="1" spc="-1" dirty="0">
                <a:solidFill>
                  <a:srgbClr val="021C8A"/>
                </a:solidFill>
              </a:rPr>
              <a:t>1.280.871.456</a:t>
            </a:r>
            <a:endParaRPr lang="es-CO" sz="1400" b="0" strike="noStrike" spc="-1" dirty="0">
              <a:latin typeface="Arial"/>
            </a:endParaRPr>
          </a:p>
        </p:txBody>
      </p:sp>
      <p:sp>
        <p:nvSpPr>
          <p:cNvPr id="61" name="CustomShape 17"/>
          <p:cNvSpPr/>
          <p:nvPr/>
        </p:nvSpPr>
        <p:spPr>
          <a:xfrm>
            <a:off x="5258520" y="4037760"/>
            <a:ext cx="152172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s-CO" sz="1400" b="0" strike="noStrike" spc="-1" dirty="0">
              <a:latin typeface="Arial"/>
            </a:endParaRPr>
          </a:p>
        </p:txBody>
      </p:sp>
      <p:sp>
        <p:nvSpPr>
          <p:cNvPr id="62" name="CustomShape 18"/>
          <p:cNvSpPr/>
          <p:nvPr/>
        </p:nvSpPr>
        <p:spPr>
          <a:xfrm>
            <a:off x="2394765" y="1700808"/>
            <a:ext cx="9001440" cy="1465362"/>
          </a:xfrm>
          <a:prstGeom prst="rect">
            <a:avLst/>
          </a:prstGeom>
          <a:solidFill>
            <a:schemeClr val="bg1"/>
          </a:solidFill>
          <a:ln w="9360">
            <a:solidFill>
              <a:srgbClr val="021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19"/>
          <p:cNvSpPr/>
          <p:nvPr/>
        </p:nvSpPr>
        <p:spPr>
          <a:xfrm>
            <a:off x="339840" y="4538520"/>
            <a:ext cx="1995840" cy="137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3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20"/>
          <p:cNvSpPr/>
          <p:nvPr/>
        </p:nvSpPr>
        <p:spPr>
          <a:xfrm>
            <a:off x="4580280" y="4526640"/>
            <a:ext cx="1460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CO" sz="1000" b="0" strike="noStrike" spc="-1">
                <a:solidFill>
                  <a:srgbClr val="021C8A"/>
                </a:solidFill>
                <a:latin typeface="Arial"/>
              </a:rPr>
              <a:t>Descripción Impacto</a:t>
            </a:r>
            <a:endParaRPr lang="es-CO" sz="1000" b="0" strike="noStrike" spc="-1">
              <a:latin typeface="Arial"/>
            </a:endParaRPr>
          </a:p>
        </p:txBody>
      </p:sp>
      <p:sp>
        <p:nvSpPr>
          <p:cNvPr id="65" name="CustomShape 21"/>
          <p:cNvSpPr/>
          <p:nvPr/>
        </p:nvSpPr>
        <p:spPr>
          <a:xfrm>
            <a:off x="2386800" y="4538520"/>
            <a:ext cx="2117160" cy="137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3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Line 23"/>
          <p:cNvSpPr/>
          <p:nvPr/>
        </p:nvSpPr>
        <p:spPr>
          <a:xfrm>
            <a:off x="6699960" y="1942920"/>
            <a:ext cx="360" cy="10962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CustomShape 24"/>
          <p:cNvSpPr/>
          <p:nvPr/>
        </p:nvSpPr>
        <p:spPr>
          <a:xfrm>
            <a:off x="899640" y="5069880"/>
            <a:ext cx="876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400" b="1" strike="noStrike" spc="-1">
                <a:solidFill>
                  <a:srgbClr val="FFFFFF"/>
                </a:solidFill>
                <a:latin typeface="Arial"/>
              </a:rPr>
              <a:t>FOTO 1</a:t>
            </a:r>
            <a:endParaRPr lang="es-CO" sz="1400" b="0" strike="noStrike" spc="-1">
              <a:latin typeface="Arial"/>
            </a:endParaRPr>
          </a:p>
        </p:txBody>
      </p:sp>
      <p:sp>
        <p:nvSpPr>
          <p:cNvPr id="69" name="CustomShape 25"/>
          <p:cNvSpPr/>
          <p:nvPr/>
        </p:nvSpPr>
        <p:spPr>
          <a:xfrm>
            <a:off x="3074400" y="5069880"/>
            <a:ext cx="876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400" b="1" strike="noStrike" spc="-1">
                <a:solidFill>
                  <a:srgbClr val="FFFFFF"/>
                </a:solidFill>
                <a:latin typeface="Arial"/>
              </a:rPr>
              <a:t>FOTO 2</a:t>
            </a:r>
            <a:endParaRPr lang="es-CO" sz="1400" b="0" strike="noStrike" spc="-1">
              <a:latin typeface="Arial"/>
            </a:endParaRPr>
          </a:p>
        </p:txBody>
      </p:sp>
      <p:sp>
        <p:nvSpPr>
          <p:cNvPr id="70" name="CustomShape 26"/>
          <p:cNvSpPr/>
          <p:nvPr/>
        </p:nvSpPr>
        <p:spPr>
          <a:xfrm>
            <a:off x="2493306" y="1741980"/>
            <a:ext cx="4203310" cy="144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000" spc="-1" dirty="0"/>
              <a:t>El Coronavirus 2 (</a:t>
            </a:r>
            <a:r>
              <a:rPr lang="es-CO" sz="1000" spc="-1" dirty="0" err="1"/>
              <a:t>Cov</a:t>
            </a:r>
            <a:r>
              <a:rPr lang="es-CO" sz="1000" spc="-1" dirty="0"/>
              <a:t> 2), surge en Diciembre de 2019. Causa la enfermedad: “ SARS Covid 19”. La infección es  asintomática en el 80% de las personas,  el 20%, requiere hospitalización,  en especial  mayores de 50 años, por compromiso respiratorio principalmente. Un 5% debe ir a cuidados intensivos y de estos cerca de la mitad fallece. Se están utilizando medicamentos teniendo en cuenta: su uso previo en epidemias similares, su acción contra el virus en el laboratorio o uso en grupos pequeños de individuos. Hasta este momento no hay un tratamiento con demostrada efectividad contra el virus</a:t>
            </a:r>
            <a:endParaRPr lang="es-CO" sz="1000" b="0" strike="noStrike" spc="-1" dirty="0">
              <a:latin typeface="Arial"/>
            </a:endParaRPr>
          </a:p>
        </p:txBody>
      </p:sp>
      <p:sp>
        <p:nvSpPr>
          <p:cNvPr id="71" name="CustomShape 27"/>
          <p:cNvSpPr/>
          <p:nvPr/>
        </p:nvSpPr>
        <p:spPr>
          <a:xfrm>
            <a:off x="6696616" y="1741980"/>
            <a:ext cx="4634384" cy="14241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s-CO" sz="1000" spc="-1" dirty="0"/>
              <a:t>Este estudio, que utiliza métodos epidemiológicos y estadísticos avanzados busca evaluar algunos de los medicamentos disponibles contra el virus, solos o en combinación con otros medicamentos que se utilizan para controlar la inflamación que desencadena el virus en el pulmón, corazón y en general en todos los tejidos. Se quiere evaluar su efectividad para reducir la mortalidad, le necesidad de cuidados intensivos y acortar el tiempo de la enfermedad, además determinar que no hacen daño a quien los recibe y sugerir un orden de uso a los médicos tratantes en los hospitales </a:t>
            </a:r>
          </a:p>
        </p:txBody>
      </p:sp>
      <p:sp>
        <p:nvSpPr>
          <p:cNvPr id="72" name="CustomShape 28"/>
          <p:cNvSpPr/>
          <p:nvPr/>
        </p:nvSpPr>
        <p:spPr>
          <a:xfrm>
            <a:off x="4592520" y="4757040"/>
            <a:ext cx="3007440" cy="13362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000" spc="-1" dirty="0"/>
              <a:t>Determinación del real beneficio de los medicamentos</a:t>
            </a:r>
            <a:r>
              <a:rPr lang="es-CO" sz="1000" spc="-1" dirty="0">
                <a:solidFill>
                  <a:srgbClr val="80808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s-CO" sz="1000" spc="-1" dirty="0"/>
              <a:t>Reducción costos generados en la adquisición de medicamentos no útiles en epidemias virales</a:t>
            </a:r>
          </a:p>
          <a:p>
            <a:pPr>
              <a:lnSpc>
                <a:spcPct val="100000"/>
              </a:lnSpc>
            </a:pPr>
            <a:r>
              <a:rPr lang="es-CO" sz="1000" spc="-1" dirty="0"/>
              <a:t>Capacitación de los grupos locales en  metodologías avanzadas  para la conducción de estudios clínicos controlados en situaciones de Pandemia</a:t>
            </a:r>
            <a:endParaRPr lang="es-CO" sz="1000" b="0" strike="noStrike" spc="-1" dirty="0">
              <a:latin typeface="Arial"/>
            </a:endParaRPr>
          </a:p>
        </p:txBody>
      </p:sp>
      <p:sp>
        <p:nvSpPr>
          <p:cNvPr id="73" name="CustomShape 29"/>
          <p:cNvSpPr/>
          <p:nvPr/>
        </p:nvSpPr>
        <p:spPr>
          <a:xfrm>
            <a:off x="2940480" y="3534480"/>
            <a:ext cx="1188720" cy="85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s-CO" sz="1000" b="0" strike="noStrike" spc="-1" dirty="0">
              <a:latin typeface="Arial"/>
            </a:endParaRPr>
          </a:p>
        </p:txBody>
      </p:sp>
      <p:sp>
        <p:nvSpPr>
          <p:cNvPr id="74" name="CustomShape 30"/>
          <p:cNvSpPr/>
          <p:nvPr/>
        </p:nvSpPr>
        <p:spPr>
          <a:xfrm>
            <a:off x="7489080" y="3534480"/>
            <a:ext cx="1188720" cy="85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000" spc="-1" dirty="0">
                <a:solidFill>
                  <a:srgbClr val="808080"/>
                </a:solidFill>
                <a:latin typeface="Arial"/>
              </a:rPr>
              <a:t>9</a:t>
            </a:r>
            <a:r>
              <a:rPr lang="es-CO" sz="1000" b="0" strike="noStrike" spc="-1" dirty="0">
                <a:solidFill>
                  <a:srgbClr val="808080"/>
                </a:solidFill>
                <a:latin typeface="Arial"/>
              </a:rPr>
              <a:t> meses </a:t>
            </a:r>
            <a:endParaRPr lang="es-CO" sz="1000" b="0" strike="noStrike" spc="-1" dirty="0">
              <a:latin typeface="Arial"/>
            </a:endParaRPr>
          </a:p>
        </p:txBody>
      </p:sp>
      <p:sp>
        <p:nvSpPr>
          <p:cNvPr id="75" name="CustomShape 31"/>
          <p:cNvSpPr/>
          <p:nvPr/>
        </p:nvSpPr>
        <p:spPr>
          <a:xfrm>
            <a:off x="9903960" y="3534480"/>
            <a:ext cx="1188720" cy="85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000" spc="-1" dirty="0">
                <a:latin typeface="Arial"/>
              </a:rPr>
              <a:t>FCI</a:t>
            </a:r>
          </a:p>
          <a:p>
            <a:pPr>
              <a:lnSpc>
                <a:spcPct val="100000"/>
              </a:lnSpc>
            </a:pPr>
            <a:r>
              <a:rPr lang="es-CO" sz="1000" b="0" strike="noStrike" spc="-1" dirty="0">
                <a:latin typeface="Arial"/>
              </a:rPr>
              <a:t>HUN</a:t>
            </a:r>
          </a:p>
          <a:p>
            <a:pPr>
              <a:lnSpc>
                <a:spcPct val="100000"/>
              </a:lnSpc>
            </a:pPr>
            <a:r>
              <a:rPr lang="es-CO" sz="1000" spc="-1" dirty="0">
                <a:latin typeface="Arial"/>
              </a:rPr>
              <a:t>HUSI</a:t>
            </a:r>
          </a:p>
          <a:p>
            <a:pPr>
              <a:lnSpc>
                <a:spcPct val="100000"/>
              </a:lnSpc>
            </a:pPr>
            <a:r>
              <a:rPr lang="es-CO" sz="1000" b="0" strike="noStrike" spc="-1" dirty="0">
                <a:latin typeface="Arial"/>
              </a:rPr>
              <a:t>CUC</a:t>
            </a:r>
          </a:p>
          <a:p>
            <a:pPr>
              <a:lnSpc>
                <a:spcPct val="100000"/>
              </a:lnSpc>
            </a:pPr>
            <a:r>
              <a:rPr lang="es-CO" sz="1000" spc="-1" dirty="0">
                <a:latin typeface="Arial"/>
              </a:rPr>
              <a:t>CRS </a:t>
            </a:r>
          </a:p>
          <a:p>
            <a:pPr>
              <a:lnSpc>
                <a:spcPct val="100000"/>
              </a:lnSpc>
            </a:pPr>
            <a:r>
              <a:rPr lang="es-CO" sz="1000" b="0" strike="noStrike" spc="-1" dirty="0">
                <a:latin typeface="Arial"/>
              </a:rPr>
              <a:t>CSML</a:t>
            </a:r>
          </a:p>
        </p:txBody>
      </p:sp>
      <p:pic>
        <p:nvPicPr>
          <p:cNvPr id="38" name="37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6" t="21925" r="45293" b="9432"/>
          <a:stretch/>
        </p:blipFill>
        <p:spPr>
          <a:xfrm>
            <a:off x="2452664" y="4521960"/>
            <a:ext cx="1985432" cy="1386720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5" t="30860" r="61962" b="49993"/>
          <a:stretch/>
        </p:blipFill>
        <p:spPr>
          <a:xfrm>
            <a:off x="375791" y="4769280"/>
            <a:ext cx="1043137" cy="1058349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79" t="29330" r="44309" b="49668"/>
          <a:stretch/>
        </p:blipFill>
        <p:spPr>
          <a:xfrm>
            <a:off x="1407428" y="4769279"/>
            <a:ext cx="969855" cy="1058349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670680" y="4492280"/>
            <a:ext cx="1189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Junio 19  2020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CO" dirty="0"/>
          </a:p>
        </p:txBody>
      </p:sp>
      <p:pic>
        <p:nvPicPr>
          <p:cNvPr id="1026" name="Picture 2" descr="B1 Elementos de identidad visual - Identidad: Universidad Nacional ...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7" b="24723"/>
          <a:stretch/>
        </p:blipFill>
        <p:spPr bwMode="auto">
          <a:xfrm>
            <a:off x="684795" y="2071080"/>
            <a:ext cx="1724085" cy="150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31670" y="3513960"/>
            <a:ext cx="1812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O" sz="1200" b="1" spc="-1" dirty="0">
                <a:solidFill>
                  <a:srgbClr val="000000"/>
                </a:solidFill>
              </a:rPr>
              <a:t>Universidad  Nacional</a:t>
            </a:r>
          </a:p>
          <a:p>
            <a:pPr algn="ctr">
              <a:lnSpc>
                <a:spcPct val="100000"/>
              </a:lnSpc>
            </a:pPr>
            <a:r>
              <a:rPr lang="es-CO" sz="1200" b="1" spc="-1" dirty="0">
                <a:solidFill>
                  <a:srgbClr val="000000"/>
                </a:solidFill>
              </a:rPr>
              <a:t>de Colombia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6" t="21925" r="45293" b="9432"/>
          <a:stretch/>
        </p:blipFill>
        <p:spPr>
          <a:xfrm>
            <a:off x="1007436" y="4797152"/>
            <a:ext cx="1787534" cy="104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72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325</Words>
  <Application>Microsoft Office PowerPoint</Application>
  <PresentationFormat>Panorámica</PresentationFormat>
  <Paragraphs>30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Fabian Yesid Casallas Pena</dc:creator>
  <cp:lastModifiedBy>LILIANA ELISA</cp:lastModifiedBy>
  <cp:revision>14</cp:revision>
  <dcterms:created xsi:type="dcterms:W3CDTF">2020-06-18T16:06:13Z</dcterms:created>
  <dcterms:modified xsi:type="dcterms:W3CDTF">2020-06-19T15:46:11Z</dcterms:modified>
  <dc:language>es-CO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Panorámica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