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1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4"/>
    <p:restoredTop sz="94715"/>
  </p:normalViewPr>
  <p:slideViewPr>
    <p:cSldViewPr snapToGrid="0" snapToObjects="1">
      <p:cViewPr varScale="1">
        <p:scale>
          <a:sx n="69" d="100"/>
          <a:sy n="69" d="100"/>
        </p:scale>
        <p:origin x="6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095D51-5964-4544-9B2F-97E0ECC73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6B944A-3BBE-844D-8949-5257EB204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6CA77E-A006-A64F-A7C0-C414DAC42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DAED-726E-2F45-985D-A4497EBE1335}" type="datetimeFigureOut">
              <a:rPr lang="es-CO" smtClean="0"/>
              <a:t>19/06/2020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EA85B1-7911-994B-8381-358C67696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02C01D-A35E-CB46-9188-0D9ECB249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52C5-7B8E-1B41-8097-8D3AFC0718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1433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713EAF-60A7-F446-9FBD-20A746003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C995C41-AC7F-1444-9412-813CA5458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A9ACFA-A48B-534D-88FB-E1F74DEA6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DAED-726E-2F45-985D-A4497EBE1335}" type="datetimeFigureOut">
              <a:rPr lang="es-CO" smtClean="0"/>
              <a:t>19/06/2020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350AE3-3653-F44A-B50A-E6A8288DC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AD8FB3-6032-3348-BA56-5831AE554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52C5-7B8E-1B41-8097-8D3AFC0718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391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F6C17B3-B929-7747-8AA7-823A765933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610F4C-28C4-034D-8767-BBB56CA1E8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84516A-5CFD-3640-9A06-E969C9761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DAED-726E-2F45-985D-A4497EBE1335}" type="datetimeFigureOut">
              <a:rPr lang="es-CO" smtClean="0"/>
              <a:t>19/06/2020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C363F0-F59A-4746-AC3D-8ED940F6C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6BDCED-B4F2-904C-913C-1F3F703B0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52C5-7B8E-1B41-8097-8D3AFC0718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1082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1981BD-2E95-A649-9B15-9F6691F41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8319D4-41A3-8243-8204-F1C0C811C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586C75-6A94-FF40-A569-82500656D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DAED-726E-2F45-985D-A4497EBE1335}" type="datetimeFigureOut">
              <a:rPr lang="es-CO" smtClean="0"/>
              <a:t>19/06/2020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7EF5CB-E576-7946-A39B-568DFB4EA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2E47C0-2F0C-1042-B58F-A1DE7FF15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52C5-7B8E-1B41-8097-8D3AFC0718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5748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9CC62A-0798-8448-BCF3-C0A72C880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C6F310-CB22-3148-B5E1-F93B46A9B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51D89E-0C7A-BB4A-A51B-FEA8E4CF6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DAED-726E-2F45-985D-A4497EBE1335}" type="datetimeFigureOut">
              <a:rPr lang="es-CO" smtClean="0"/>
              <a:t>19/06/2020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AE42BB-A968-534B-815F-A697640C5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00714A-2D1E-0A46-934D-16D489E88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52C5-7B8E-1B41-8097-8D3AFC0718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5656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A2EE35-19B7-2145-AEC2-BC65250EB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1CF2EC-91DE-2848-A668-0D83C624E4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F673B1B-6458-A941-99AB-A358E5A4B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810757C-D380-2348-ADAD-FD1F98779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DAED-726E-2F45-985D-A4497EBE1335}" type="datetimeFigureOut">
              <a:rPr lang="es-CO" smtClean="0"/>
              <a:t>19/06/2020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2E6315-EB0E-4D4D-B3CF-4AA4038F1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1197F9-24C9-514A-8F27-B1A6C5B74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52C5-7B8E-1B41-8097-8D3AFC0718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320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B3FEAC-3A6C-7B4A-B9DC-76886444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8AA0B42-DDED-9540-B8D5-042F98E2C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D45B3DF-3DC8-A541-A924-CA156AC0C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30EBC15-BF29-9E4C-919A-1F8FAA3E40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92CE8AE-0BF3-1F40-A82F-5F5633914A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0D2462D-E55F-9648-ACDB-0F6F1EB91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DAED-726E-2F45-985D-A4497EBE1335}" type="datetimeFigureOut">
              <a:rPr lang="es-CO" smtClean="0"/>
              <a:t>19/06/2020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6F52428-2E56-194D-AE2F-64BC22A5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FD0D555-F22E-7C43-9DF9-A25EF00B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52C5-7B8E-1B41-8097-8D3AFC0718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1806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882C78-CBAC-1F45-88C0-C7A264BD4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A9F50C8-A599-0F42-B02C-5656C9E6C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DAED-726E-2F45-985D-A4497EBE1335}" type="datetimeFigureOut">
              <a:rPr lang="es-CO" smtClean="0"/>
              <a:t>19/06/2020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28052B0-2C1C-9145-93AD-6D00A157E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C8CC111-BC73-0642-8D73-62BE8CBC6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52C5-7B8E-1B41-8097-8D3AFC0718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1179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036A72-97FE-E649-8C8A-F8ADE54DE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DAED-726E-2F45-985D-A4497EBE1335}" type="datetimeFigureOut">
              <a:rPr lang="es-CO" smtClean="0"/>
              <a:t>19/06/2020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EA9084D-6465-1840-87FD-C4AB3A428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8213EB5-BD95-EE4B-9D1D-528033E13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52C5-7B8E-1B41-8097-8D3AFC0718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775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32C9F4-9DE3-4A49-8A98-9B816CDB6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053281-3F17-F742-AFE2-2450A5798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273944-E34F-994F-BA34-EC775038B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B43FC1-59FD-6143-9FB9-0F130A961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DAED-726E-2F45-985D-A4497EBE1335}" type="datetimeFigureOut">
              <a:rPr lang="es-CO" smtClean="0"/>
              <a:t>19/06/2020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29494E-43C9-2A42-B4D0-6500577A8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97D666-AAA7-6948-83CA-F2BF8D1EE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52C5-7B8E-1B41-8097-8D3AFC0718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3555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A590B7-6C1A-8C45-A113-47A8501B1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BF65886-3907-634F-A0C2-997C3F0D61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03BAD3-99E8-BE44-A162-9FF3870EB2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B60900-8B75-F24B-AE4A-6EDE06D10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DAED-726E-2F45-985D-A4497EBE1335}" type="datetimeFigureOut">
              <a:rPr lang="es-CO" smtClean="0"/>
              <a:t>19/06/2020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5C4DC8-9024-B547-8EC3-633D16780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61DC93-CAE3-044F-B78E-27C185F33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52C5-7B8E-1B41-8097-8D3AFC0718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4724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50FF3BA-2A2D-544A-BAA4-035918475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79421-ABA5-4843-A7BA-1BB78C66F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F51031-805E-1545-86FA-7398592172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1DAED-726E-2F45-985D-A4497EBE1335}" type="datetimeFigureOut">
              <a:rPr lang="es-CO" smtClean="0"/>
              <a:t>19/06/2020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7544D8-AEC2-F54A-882D-ED38F1DA6F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BFB247-DDCB-EA41-B32C-95C39A0390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B52C5-7B8E-1B41-8097-8D3AFC0718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229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BAB6005-2BAF-D042-8B40-F0282197E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731" y="-35604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7A2B7C6-3A15-1F4B-A0F9-BF7BDEF4F68E}"/>
              </a:ext>
            </a:extLst>
          </p:cNvPr>
          <p:cNvSpPr txBox="1"/>
          <p:nvPr/>
        </p:nvSpPr>
        <p:spPr>
          <a:xfrm>
            <a:off x="4675881" y="546080"/>
            <a:ext cx="51824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NANOBIOSENSORES </a:t>
            </a:r>
          </a:p>
          <a:p>
            <a:pPr algn="r"/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PARA LA DETECCIÓN RÁPIDA DEL SARS-CoV-2</a:t>
            </a:r>
          </a:p>
          <a:p>
            <a:pPr algn="r"/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8BBEFE5-04B7-8F41-95B6-BF0EBF318411}"/>
              </a:ext>
            </a:extLst>
          </p:cNvPr>
          <p:cNvSpPr txBox="1"/>
          <p:nvPr/>
        </p:nvSpPr>
        <p:spPr>
          <a:xfrm>
            <a:off x="9904122" y="580352"/>
            <a:ext cx="2028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UNIVERSIDAD DE</a:t>
            </a:r>
          </a:p>
          <a:p>
            <a:pPr algn="r"/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ANTIOQUIA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A4D819CE-042D-4F40-8A5D-63C5AF787F7C}"/>
              </a:ext>
            </a:extLst>
          </p:cNvPr>
          <p:cNvCxnSpPr>
            <a:cxnSpLocks/>
          </p:cNvCxnSpPr>
          <p:nvPr/>
        </p:nvCxnSpPr>
        <p:spPr>
          <a:xfrm>
            <a:off x="10105666" y="407661"/>
            <a:ext cx="0" cy="825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231EA21-AB0A-584E-B2CD-EF6441CD96F7}"/>
              </a:ext>
            </a:extLst>
          </p:cNvPr>
          <p:cNvSpPr txBox="1"/>
          <p:nvPr/>
        </p:nvSpPr>
        <p:spPr>
          <a:xfrm>
            <a:off x="2475131" y="1828511"/>
            <a:ext cx="47712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Descripción máximo 2 párrafos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EFC96AC6-706F-2F41-9EB3-EC6A05FF9245}"/>
              </a:ext>
            </a:extLst>
          </p:cNvPr>
          <p:cNvCxnSpPr>
            <a:cxnSpLocks/>
          </p:cNvCxnSpPr>
          <p:nvPr/>
        </p:nvCxnSpPr>
        <p:spPr>
          <a:xfrm>
            <a:off x="2349304" y="3171090"/>
            <a:ext cx="10167" cy="1207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n 15">
            <a:extLst>
              <a:ext uri="{FF2B5EF4-FFF2-40B4-BE49-F238E27FC236}">
                <a16:creationId xmlns:a16="http://schemas.microsoft.com/office/drawing/2014/main" id="{0C35F5AC-870E-9B4E-9E9B-C222A9AE091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210" y="3311642"/>
            <a:ext cx="527230" cy="58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n 18">
            <a:extLst>
              <a:ext uri="{FF2B5EF4-FFF2-40B4-BE49-F238E27FC236}">
                <a16:creationId xmlns:a16="http://schemas.microsoft.com/office/drawing/2014/main" id="{CB0C3E14-7172-2A42-AC8D-1FA8663AB601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992" y="3311641"/>
            <a:ext cx="653096" cy="65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n 21">
            <a:extLst>
              <a:ext uri="{FF2B5EF4-FFF2-40B4-BE49-F238E27FC236}">
                <a16:creationId xmlns:a16="http://schemas.microsoft.com/office/drawing/2014/main" id="{3C20BDDF-CC0B-1644-9916-286AFBEAEFB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993" y="3393396"/>
            <a:ext cx="4984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n 23">
            <a:extLst>
              <a:ext uri="{FF2B5EF4-FFF2-40B4-BE49-F238E27FC236}">
                <a16:creationId xmlns:a16="http://schemas.microsoft.com/office/drawing/2014/main" id="{E9820127-B9DC-DC44-B458-6D0130A17899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728" y="3356884"/>
            <a:ext cx="5349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285097D0-949E-D147-977D-3EBEDDA8601A}"/>
              </a:ext>
            </a:extLst>
          </p:cNvPr>
          <p:cNvSpPr txBox="1"/>
          <p:nvPr/>
        </p:nvSpPr>
        <p:spPr>
          <a:xfrm>
            <a:off x="2966164" y="3271231"/>
            <a:ext cx="8024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>
                <a:solidFill>
                  <a:srgbClr val="021C8A"/>
                </a:solidFill>
                <a:latin typeface="Arial" panose="020B0604020202020204" pitchFamily="34" charset="0"/>
              </a:rPr>
              <a:t>LÍNEA</a:t>
            </a:r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B11DB1E4-A74D-7D41-ABD1-870012FF4882}"/>
              </a:ext>
            </a:extLst>
          </p:cNvPr>
          <p:cNvCxnSpPr>
            <a:cxnSpLocks/>
          </p:cNvCxnSpPr>
          <p:nvPr/>
        </p:nvCxnSpPr>
        <p:spPr>
          <a:xfrm>
            <a:off x="4494139" y="3171090"/>
            <a:ext cx="10167" cy="1207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6FED5EBD-85B9-CC4B-A9D4-65EF9B06A05F}"/>
              </a:ext>
            </a:extLst>
          </p:cNvPr>
          <p:cNvCxnSpPr>
            <a:cxnSpLocks/>
          </p:cNvCxnSpPr>
          <p:nvPr/>
        </p:nvCxnSpPr>
        <p:spPr>
          <a:xfrm>
            <a:off x="6699964" y="3171090"/>
            <a:ext cx="10167" cy="1207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75BBD363-0E1B-7B41-A32A-281626EBDA62}"/>
              </a:ext>
            </a:extLst>
          </p:cNvPr>
          <p:cNvCxnSpPr>
            <a:cxnSpLocks/>
          </p:cNvCxnSpPr>
          <p:nvPr/>
        </p:nvCxnSpPr>
        <p:spPr>
          <a:xfrm>
            <a:off x="9084376" y="3171090"/>
            <a:ext cx="10167" cy="1207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C6EAB28C-8F2C-CF4C-A897-3A35E29054CB}"/>
              </a:ext>
            </a:extLst>
          </p:cNvPr>
          <p:cNvCxnSpPr>
            <a:cxnSpLocks/>
          </p:cNvCxnSpPr>
          <p:nvPr/>
        </p:nvCxnSpPr>
        <p:spPr>
          <a:xfrm>
            <a:off x="11352139" y="3171090"/>
            <a:ext cx="10167" cy="1207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uadroTexto 40">
            <a:extLst>
              <a:ext uri="{FF2B5EF4-FFF2-40B4-BE49-F238E27FC236}">
                <a16:creationId xmlns:a16="http://schemas.microsoft.com/office/drawing/2014/main" id="{B8E289DA-8896-114B-96AA-97AF21296D62}"/>
              </a:ext>
            </a:extLst>
          </p:cNvPr>
          <p:cNvSpPr txBox="1"/>
          <p:nvPr/>
        </p:nvSpPr>
        <p:spPr>
          <a:xfrm>
            <a:off x="5310779" y="3271231"/>
            <a:ext cx="8024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>
                <a:solidFill>
                  <a:srgbClr val="021C8A"/>
                </a:solidFill>
                <a:latin typeface="Arial" panose="020B0604020202020204" pitchFamily="34" charset="0"/>
              </a:rPr>
              <a:t>TOTAL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B6EC36B8-8338-DC43-9A92-EB92531FAB9E}"/>
              </a:ext>
            </a:extLst>
          </p:cNvPr>
          <p:cNvSpPr txBox="1"/>
          <p:nvPr/>
        </p:nvSpPr>
        <p:spPr>
          <a:xfrm>
            <a:off x="7482169" y="3271231"/>
            <a:ext cx="15862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>
                <a:solidFill>
                  <a:srgbClr val="021C8A"/>
                </a:solidFill>
                <a:latin typeface="Arial" panose="020B0604020202020204" pitchFamily="34" charset="0"/>
              </a:rPr>
              <a:t>PLAZO EJECUCIÓN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0819A66A-35E6-4D40-9589-62DDC222FA3A}"/>
              </a:ext>
            </a:extLst>
          </p:cNvPr>
          <p:cNvSpPr txBox="1"/>
          <p:nvPr/>
        </p:nvSpPr>
        <p:spPr>
          <a:xfrm>
            <a:off x="9877517" y="3271231"/>
            <a:ext cx="14538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>
                <a:solidFill>
                  <a:srgbClr val="021C8A"/>
                </a:solidFill>
                <a:latin typeface="Arial" panose="020B0604020202020204" pitchFamily="34" charset="0"/>
              </a:rPr>
              <a:t>ALIADOS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9911312C-112F-894C-BF15-DF488D9037DF}"/>
              </a:ext>
            </a:extLst>
          </p:cNvPr>
          <p:cNvSpPr txBox="1"/>
          <p:nvPr/>
        </p:nvSpPr>
        <p:spPr>
          <a:xfrm>
            <a:off x="4964316" y="3748012"/>
            <a:ext cx="1762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$719.962.820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29A404AC-A829-C140-8F4C-F7523414CE3C}"/>
              </a:ext>
            </a:extLst>
          </p:cNvPr>
          <p:cNvSpPr txBox="1"/>
          <p:nvPr/>
        </p:nvSpPr>
        <p:spPr>
          <a:xfrm>
            <a:off x="5258454" y="4037840"/>
            <a:ext cx="1521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solidFill>
                  <a:srgbClr val="021C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MILLONES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A8978F0A-CC10-7C4D-A41A-A01E3ABC4EDF}"/>
              </a:ext>
            </a:extLst>
          </p:cNvPr>
          <p:cNvSpPr/>
          <p:nvPr/>
        </p:nvSpPr>
        <p:spPr>
          <a:xfrm>
            <a:off x="2347748" y="1809167"/>
            <a:ext cx="9001753" cy="1370431"/>
          </a:xfrm>
          <a:prstGeom prst="rect">
            <a:avLst/>
          </a:prstGeom>
          <a:solidFill>
            <a:schemeClr val="bg1"/>
          </a:solidFill>
          <a:ln w="9525">
            <a:solidFill>
              <a:srgbClr val="021C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4C540E1-DAD5-E747-81B2-7543F0EE589F}"/>
              </a:ext>
            </a:extLst>
          </p:cNvPr>
          <p:cNvSpPr txBox="1"/>
          <p:nvPr/>
        </p:nvSpPr>
        <p:spPr>
          <a:xfrm>
            <a:off x="4171050" y="4501893"/>
            <a:ext cx="1460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>
                <a:solidFill>
                  <a:srgbClr val="021C8A"/>
                </a:solidFill>
                <a:latin typeface="Arial" panose="020B0604020202020204" pitchFamily="34" charset="0"/>
              </a:rPr>
              <a:t>Impacto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B8B1FA22-7F33-C147-8642-E1E34911C8BD}"/>
              </a:ext>
            </a:extLst>
          </p:cNvPr>
          <p:cNvSpPr txBox="1"/>
          <p:nvPr/>
        </p:nvSpPr>
        <p:spPr>
          <a:xfrm>
            <a:off x="2466047" y="1872671"/>
            <a:ext cx="24977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>
                <a:solidFill>
                  <a:srgbClr val="021C8A"/>
                </a:solidFill>
                <a:latin typeface="Arial" panose="020B0604020202020204" pitchFamily="34" charset="0"/>
              </a:rPr>
              <a:t>Descripción </a:t>
            </a:r>
          </a:p>
        </p:txBody>
      </p: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ADABB8FD-6E3E-1A46-A6B1-623A184BCCB5}"/>
              </a:ext>
            </a:extLst>
          </p:cNvPr>
          <p:cNvCxnSpPr>
            <a:cxnSpLocks/>
          </p:cNvCxnSpPr>
          <p:nvPr/>
        </p:nvCxnSpPr>
        <p:spPr>
          <a:xfrm>
            <a:off x="6699964" y="1943009"/>
            <a:ext cx="0" cy="10964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uadroTexto 60">
            <a:extLst>
              <a:ext uri="{FF2B5EF4-FFF2-40B4-BE49-F238E27FC236}">
                <a16:creationId xmlns:a16="http://schemas.microsoft.com/office/drawing/2014/main" id="{3C884FBC-F17C-5E4D-8073-07791C08657D}"/>
              </a:ext>
            </a:extLst>
          </p:cNvPr>
          <p:cNvSpPr txBox="1"/>
          <p:nvPr/>
        </p:nvSpPr>
        <p:spPr>
          <a:xfrm>
            <a:off x="899523" y="5069934"/>
            <a:ext cx="876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 1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7CAA71C7-E62A-7546-AA79-7BA68B2BB8C2}"/>
              </a:ext>
            </a:extLst>
          </p:cNvPr>
          <p:cNvSpPr txBox="1"/>
          <p:nvPr/>
        </p:nvSpPr>
        <p:spPr>
          <a:xfrm>
            <a:off x="3074466" y="5069934"/>
            <a:ext cx="876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 2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2CB2FB20-EF5E-7E48-A5EF-9FD5B71FFECA}"/>
              </a:ext>
            </a:extLst>
          </p:cNvPr>
          <p:cNvSpPr txBox="1"/>
          <p:nvPr/>
        </p:nvSpPr>
        <p:spPr>
          <a:xfrm>
            <a:off x="2480955" y="2041306"/>
            <a:ext cx="40263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Nuestro propósito busca desarrollar dispositivos para la detección rápida del SARS-CoV-2. Pretendemos detectar tanto el material genético del virus como la proteína de la envoltura y las partículas virales.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En la primera etapa se establecerán las condiciones óptimas de trabajo de los dispositivos utilizando material sintético para minimizar los riesgos biológicos. </a:t>
            </a:r>
            <a:endParaRPr lang="es-ES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91C37224-F278-A344-9BDE-FE5BE41121AE}"/>
              </a:ext>
            </a:extLst>
          </p:cNvPr>
          <p:cNvSpPr txBox="1"/>
          <p:nvPr/>
        </p:nvSpPr>
        <p:spPr>
          <a:xfrm>
            <a:off x="6898639" y="2028868"/>
            <a:ext cx="41945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CO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Posteriormente se determinará el formato más prometedor. </a:t>
            </a:r>
          </a:p>
          <a:p>
            <a:pPr algn="just">
              <a:defRPr/>
            </a:pPr>
            <a:endParaRPr lang="es-CO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just">
              <a:defRPr/>
            </a:pPr>
            <a:r>
              <a:rPr lang="es-CO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En la etapa final del proyecto se evaluará el potencial del dispositivo seleccionado para la detección rápida del SARS-CoV-2 en muestras de pacientes infectados e individuos sanos. </a:t>
            </a:r>
            <a:endParaRPr lang="es-ES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6C1AD564-6807-014E-9E74-4F6EC45F9BD2}"/>
              </a:ext>
            </a:extLst>
          </p:cNvPr>
          <p:cNvSpPr txBox="1"/>
          <p:nvPr/>
        </p:nvSpPr>
        <p:spPr>
          <a:xfrm>
            <a:off x="3765808" y="4775191"/>
            <a:ext cx="3867444" cy="1574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Tamizaje de la población más cerca de las personas </a:t>
            </a:r>
          </a:p>
          <a:p>
            <a:pPr algn="just">
              <a:lnSpc>
                <a:spcPct val="107000"/>
              </a:lnSpc>
            </a:pPr>
            <a:r>
              <a:rPr lang="es-CO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    y en los puntos de atención. </a:t>
            </a:r>
          </a:p>
          <a:p>
            <a:pPr marL="17145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Procesado de muchas muestras al mismo tiempo. </a:t>
            </a:r>
          </a:p>
          <a:p>
            <a:pPr marL="17145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Evita el desplazamiento de personas y muestras; </a:t>
            </a:r>
          </a:p>
          <a:p>
            <a:pPr algn="just">
              <a:lnSpc>
                <a:spcPct val="107000"/>
              </a:lnSpc>
            </a:pPr>
            <a:r>
              <a:rPr lang="es-CO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    y por lo tanto de contagios.</a:t>
            </a:r>
          </a:p>
          <a:p>
            <a:pPr marL="17145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Mínimo de entrenamiento y fácil uso, hasta en los </a:t>
            </a:r>
          </a:p>
          <a:p>
            <a:pPr algn="just">
              <a:lnSpc>
                <a:spcPct val="107000"/>
              </a:lnSpc>
            </a:pPr>
            <a:r>
              <a:rPr lang="es-CO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    lugares más remotos.</a:t>
            </a:r>
          </a:p>
          <a:p>
            <a:pPr marL="17145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Alternativa para detectar el virus en la </a:t>
            </a:r>
          </a:p>
          <a:p>
            <a:pPr algn="just">
              <a:lnSpc>
                <a:spcPct val="107000"/>
              </a:lnSpc>
            </a:pPr>
            <a:r>
              <a:rPr lang="es-CO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    contingencia actual y el que quede circulando.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61348897-3D94-C24D-8659-E99290FFAEC2}"/>
              </a:ext>
            </a:extLst>
          </p:cNvPr>
          <p:cNvSpPr txBox="1"/>
          <p:nvPr/>
        </p:nvSpPr>
        <p:spPr>
          <a:xfrm>
            <a:off x="3008078" y="3534609"/>
            <a:ext cx="1121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Estrategias de prevención de la infección por SARS-CoV-2 y tratamiento de  COVID-19</a:t>
            </a:r>
            <a:endParaRPr lang="es-ES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CB8D002D-C1E9-0447-94E1-1F5C988F369B}"/>
              </a:ext>
            </a:extLst>
          </p:cNvPr>
          <p:cNvSpPr txBox="1"/>
          <p:nvPr/>
        </p:nvSpPr>
        <p:spPr>
          <a:xfrm>
            <a:off x="7489168" y="3534609"/>
            <a:ext cx="1189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Nueve meses</a:t>
            </a: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36263815-41DF-E441-9D81-5B6D0EC37B5F}"/>
              </a:ext>
            </a:extLst>
          </p:cNvPr>
          <p:cNvSpPr txBox="1"/>
          <p:nvPr/>
        </p:nvSpPr>
        <p:spPr>
          <a:xfrm>
            <a:off x="9721269" y="3534609"/>
            <a:ext cx="161006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1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Allergitec</a:t>
            </a:r>
            <a:r>
              <a:rPr lang="es-E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(Colombia).</a:t>
            </a:r>
          </a:p>
          <a:p>
            <a:pPr marL="171450" indent="-1714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Universidad de </a:t>
            </a:r>
            <a:r>
              <a:rPr lang="es-ES" sz="1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Cornell</a:t>
            </a:r>
            <a:r>
              <a:rPr lang="es-E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(USA).</a:t>
            </a:r>
          </a:p>
          <a:p>
            <a:pPr marL="171450" indent="-1714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Instituto Catalán de </a:t>
            </a:r>
            <a:r>
              <a:rPr lang="es-ES" sz="1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Nanociencia</a:t>
            </a:r>
            <a:r>
              <a:rPr lang="es-E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y Nanotecnología (España).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38" name="Imagen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38" y="1828511"/>
            <a:ext cx="884637" cy="1094740"/>
          </a:xfrm>
          <a:prstGeom prst="rect">
            <a:avLst/>
          </a:prstGeom>
        </p:spPr>
      </p:pic>
      <p:pic>
        <p:nvPicPr>
          <p:cNvPr id="39" name="Imagen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93" y="4550272"/>
            <a:ext cx="1909065" cy="1893835"/>
          </a:xfrm>
          <a:prstGeom prst="ellipse">
            <a:avLst/>
          </a:prstGeom>
          <a:ln>
            <a:solidFill>
              <a:schemeClr val="tx1"/>
            </a:solidFill>
          </a:ln>
        </p:spPr>
      </p:pic>
      <p:pic>
        <p:nvPicPr>
          <p:cNvPr id="48" name="Imagen 11"/>
          <p:cNvPicPr>
            <a:picLocks noChangeAspect="1"/>
          </p:cNvPicPr>
          <p:nvPr/>
        </p:nvPicPr>
        <p:blipFill rotWithShape="1">
          <a:blip r:embed="rId9"/>
          <a:srcRect l="9168" r="10114"/>
          <a:stretch/>
        </p:blipFill>
        <p:spPr>
          <a:xfrm>
            <a:off x="1936399" y="4724029"/>
            <a:ext cx="1312244" cy="1307364"/>
          </a:xfrm>
          <a:prstGeom prst="ellips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152" y="3013491"/>
            <a:ext cx="970567" cy="94077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CFEFF"/>
              </a:clrFrom>
              <a:clrTo>
                <a:srgbClr val="FCFEFF">
                  <a:alpha val="0"/>
                </a:srgbClr>
              </a:clrTo>
            </a:clrChange>
          </a:blip>
          <a:srcRect r="31973"/>
          <a:stretch/>
        </p:blipFill>
        <p:spPr>
          <a:xfrm>
            <a:off x="954477" y="2053908"/>
            <a:ext cx="1255359" cy="58129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488" t="11570" r="13366" b="22314"/>
          <a:stretch/>
        </p:blipFill>
        <p:spPr>
          <a:xfrm>
            <a:off x="1104135" y="3204110"/>
            <a:ext cx="1162478" cy="48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975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223</Words>
  <Application>Microsoft Office PowerPoint</Application>
  <PresentationFormat>Panorámica</PresentationFormat>
  <Paragraphs>34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Fabian Yesid Casallas Pena</dc:creator>
  <cp:lastModifiedBy>Rosario Ospina Garcia</cp:lastModifiedBy>
  <cp:revision>11</cp:revision>
  <dcterms:created xsi:type="dcterms:W3CDTF">2020-06-18T16:06:13Z</dcterms:created>
  <dcterms:modified xsi:type="dcterms:W3CDTF">2020-06-19T14:19:09Z</dcterms:modified>
</cp:coreProperties>
</file>