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4715"/>
  </p:normalViewPr>
  <p:slideViewPr>
    <p:cSldViewPr snapToGrid="0" snapToObjects="1">
      <p:cViewPr varScale="1">
        <p:scale>
          <a:sx n="69" d="100"/>
          <a:sy n="69"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95D51-5964-4544-9B2F-97E0ECC73B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16B944A-3BBE-844D-8949-5257EB204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06CA77E-A006-A64F-A7C0-C414DAC42893}"/>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A6EA85B1-7911-994B-8381-358C67696F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02C01D-A35E-CB46-9188-0D9ECB24975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214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13EAF-60A7-F446-9FBD-20A74600346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995C41-AC7F-1444-9412-813CA5458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A9ACFA-A48B-534D-88FB-E1F74DEA607D}"/>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8D350AE3-3653-F44A-B50A-E6A8288DCD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9AD8FB3-6032-3348-BA56-5831AE55437F}"/>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84391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6C17B3-B929-7747-8AA7-823A765933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C610F4C-28C4-034D-8767-BBB56CA1E8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084516A-5CFD-3640-9A06-E969C9761CB0}"/>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61C363F0-F59A-4746-AC3D-8ED940F6C2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86BDCED-B4F2-904C-913C-1F3F703B0CF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66108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981BD-2E95-A649-9B15-9F6691F41E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8319D4-41A3-8243-8204-F1C0C811C0E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E586C75-6A94-FF40-A569-82500656D2D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777EF5CB-E576-7946-A39B-568DFB4EA4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2E47C0-2F0C-1042-B58F-A1DE7FF15BCD}"/>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13574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CC62A-0798-8448-BCF3-C0A72C880D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C6F310-CB22-3148-B5E1-F93B46A9B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51D89E-0C7A-BB4A-A51B-FEA8E4CF65D6}"/>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49AE42BB-A968-534B-815F-A697640C5D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00714A-2D1E-0A46-934D-16D489E889D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5565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2EE35-19B7-2145-AEC2-BC65250EBB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1CF2EC-91DE-2848-A668-0D83C624E4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F673B1B-6458-A941-99AB-A358E5A4BF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810757C-D380-2348-ADAD-FD1F98779CC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1E2E6315-EB0E-4D4D-B3CF-4AA4038F14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1197F9-24C9-514A-8F27-B1A6C5B7407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80320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3FEAC-3A6C-7B4A-B9DC-768864446F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8AA0B42-DDED-9540-B8D5-042F98E2C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45B3DF-3DC8-A541-A924-CA156AC0C2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0EBC15-BF29-9E4C-919A-1F8FAA3E4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92CE8AE-0BF3-1F40-A82F-5F5633914A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0D2462D-E55F-9648-ACDB-0F6F1EB9126A}"/>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8" name="Marcador de pie de página 7">
            <a:extLst>
              <a:ext uri="{FF2B5EF4-FFF2-40B4-BE49-F238E27FC236}">
                <a16:creationId xmlns:a16="http://schemas.microsoft.com/office/drawing/2014/main" id="{C6F52428-2E56-194D-AE2F-64BC22A5CAC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FD0D555-F22E-7C43-9DF9-A25EF00B98F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11180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82C78-CBAC-1F45-88C0-C7A264BD48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A9F50C8-A599-0F42-B02C-5656C9E6C19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4" name="Marcador de pie de página 3">
            <a:extLst>
              <a:ext uri="{FF2B5EF4-FFF2-40B4-BE49-F238E27FC236}">
                <a16:creationId xmlns:a16="http://schemas.microsoft.com/office/drawing/2014/main" id="{628052B0-2C1C-9145-93AD-6D00A157EFB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C8CC111-BC73-0642-8D73-62BE8CBC61DE}"/>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5011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036A72-97FE-E649-8C8A-F8ADE54DEDB5}"/>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3" name="Marcador de pie de página 2">
            <a:extLst>
              <a:ext uri="{FF2B5EF4-FFF2-40B4-BE49-F238E27FC236}">
                <a16:creationId xmlns:a16="http://schemas.microsoft.com/office/drawing/2014/main" id="{7EA9084D-6465-1840-87FD-C4AB3A4283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8213EB5-BD95-EE4B-9D1D-528033E1367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977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C9F4-9DE3-4A49-8A98-9B816CDB69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7053281-3F17-F742-AFE2-2450A5798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273944-E34F-994F-BA34-EC775038B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B43FC1-59FD-6143-9FB9-0F130A96149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8529494E-43C9-2A42-B4D0-6500577A8F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E97D666-AAA7-6948-83CA-F2BF8D1EEA2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5355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590B7-6C1A-8C45-A113-47A8501B1C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BF65886-3907-634F-A0C2-997C3F0D6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003BAD3-99E8-BE44-A162-9FF3870EB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60900-8B75-F24B-AE4A-6EDE06D1033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5C5C4DC8-9024-B547-8EC3-633D167804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61DC93-CAE3-044F-B78E-27C185F33DA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1472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0FF3BA-2A2D-544A-BAA4-035918475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D479421-ABA5-4843-A7BA-1BB78C66F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F51031-805E-1545-86FA-739859217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2A7544D8-AEC2-F54A-882D-ED38F1DA6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BFB247-DDCB-EA41-B32C-95C39A039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B52C5-7B8E-1B41-8097-8D3AFC0718FA}" type="slidenum">
              <a:rPr lang="es-CO" smtClean="0"/>
              <a:t>‹Nº›</a:t>
            </a:fld>
            <a:endParaRPr lang="es-CO"/>
          </a:p>
        </p:txBody>
      </p:sp>
    </p:spTree>
    <p:extLst>
      <p:ext uri="{BB962C8B-B14F-4D97-AF65-F5344CB8AC3E}">
        <p14:creationId xmlns:p14="http://schemas.microsoft.com/office/powerpoint/2010/main" val="408229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AB6005-2BAF-D042-8B40-F0282197E7AA}"/>
              </a:ext>
            </a:extLst>
          </p:cNvPr>
          <p:cNvPicPr>
            <a:picLocks noChangeAspect="1"/>
          </p:cNvPicPr>
          <p:nvPr/>
        </p:nvPicPr>
        <p:blipFill>
          <a:blip r:embed="rId2"/>
          <a:stretch>
            <a:fillRect/>
          </a:stretch>
        </p:blipFill>
        <p:spPr>
          <a:xfrm>
            <a:off x="-76558" y="9145"/>
            <a:ext cx="12192000" cy="6858000"/>
          </a:xfrm>
          <a:prstGeom prst="rect">
            <a:avLst/>
          </a:prstGeom>
        </p:spPr>
      </p:pic>
      <p:sp>
        <p:nvSpPr>
          <p:cNvPr id="6" name="CuadroTexto 5">
            <a:extLst>
              <a:ext uri="{FF2B5EF4-FFF2-40B4-BE49-F238E27FC236}">
                <a16:creationId xmlns:a16="http://schemas.microsoft.com/office/drawing/2014/main" id="{B7A2B7C6-3A15-1F4B-A0F9-BF7BDEF4F68E}"/>
              </a:ext>
            </a:extLst>
          </p:cNvPr>
          <p:cNvSpPr txBox="1"/>
          <p:nvPr/>
        </p:nvSpPr>
        <p:spPr>
          <a:xfrm>
            <a:off x="2670764" y="180104"/>
            <a:ext cx="6884895" cy="1169551"/>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CONSTRUCCIÓN Y VALIDACIÓN DE UN EQUIPO DE VENTILACIÓN MECÁNICA PARA TERAPIA INTENSIVA BASADO EN MECANISMOS MODULARES</a:t>
            </a:r>
          </a:p>
          <a:p>
            <a:r>
              <a:rPr lang="es-CO" sz="1400" b="1" dirty="0">
                <a:solidFill>
                  <a:schemeClr val="bg1"/>
                </a:solidFill>
                <a:latin typeface="Arial" panose="020B0604020202020204" pitchFamily="34" charset="0"/>
                <a:cs typeface="Arial" panose="020B0604020202020204" pitchFamily="34" charset="0"/>
              </a:rPr>
              <a:t>QUE GARANTICE EL ABASTECIMIENTO MEDIANTE UNA LÍNEA DE PRODUCCIÓN A BAJO COSTO Y DE ALTO NIVEL DE </a:t>
            </a:r>
            <a:r>
              <a:rPr lang="es-CO" sz="1400" b="1" dirty="0">
                <a:latin typeface="Arial" panose="020B0604020202020204" pitchFamily="34" charset="0"/>
                <a:cs typeface="Arial" panose="020B0604020202020204" pitchFamily="34" charset="0"/>
              </a:rPr>
              <a:t>CONFIABILIDAD PARA EL</a:t>
            </a:r>
          </a:p>
          <a:p>
            <a:r>
              <a:rPr lang="es-CO" sz="1400" b="1" dirty="0">
                <a:solidFill>
                  <a:schemeClr val="bg1"/>
                </a:solidFill>
                <a:latin typeface="Arial" panose="020B0604020202020204" pitchFamily="34" charset="0"/>
                <a:cs typeface="Arial" panose="020B0604020202020204" pitchFamily="34" charset="0"/>
              </a:rPr>
              <a:t>TRATAMIENTO DE COVID-19</a:t>
            </a:r>
          </a:p>
        </p:txBody>
      </p:sp>
      <p:sp>
        <p:nvSpPr>
          <p:cNvPr id="7" name="CuadroTexto 6">
            <a:extLst>
              <a:ext uri="{FF2B5EF4-FFF2-40B4-BE49-F238E27FC236}">
                <a16:creationId xmlns:a16="http://schemas.microsoft.com/office/drawing/2014/main" id="{C8BBEFE5-04B7-8F41-95B6-BF0EBF318411}"/>
              </a:ext>
            </a:extLst>
          </p:cNvPr>
          <p:cNvSpPr txBox="1"/>
          <p:nvPr/>
        </p:nvSpPr>
        <p:spPr>
          <a:xfrm>
            <a:off x="9609490" y="319808"/>
            <a:ext cx="2582510" cy="1169551"/>
          </a:xfrm>
          <a:prstGeom prst="rect">
            <a:avLst/>
          </a:prstGeom>
          <a:noFill/>
        </p:spPr>
        <p:txBody>
          <a:bodyPr wrap="square" rtlCol="0">
            <a:spAutoFit/>
          </a:bodyPr>
          <a:lstStyle/>
          <a:p>
            <a:pPr algn="ctr"/>
            <a:r>
              <a:rPr lang="es-CO" sz="1400" b="1" dirty="0">
                <a:latin typeface="Arial" panose="020B0604020202020204" pitchFamily="34" charset="0"/>
                <a:cs typeface="Arial" panose="020B0604020202020204" pitchFamily="34" charset="0"/>
              </a:rPr>
              <a:t>UNIVERSIDAD AUTÓNOMA DE MANIZALES</a:t>
            </a:r>
          </a:p>
          <a:p>
            <a:pPr algn="ctr"/>
            <a:r>
              <a:rPr lang="es-CO" sz="1400" b="1" dirty="0">
                <a:latin typeface="Arial" panose="020B0604020202020204" pitchFamily="34" charset="0"/>
                <a:cs typeface="Arial" panose="020B0604020202020204" pitchFamily="34" charset="0"/>
              </a:rPr>
              <a:t>UNIVESIDAD DE CALDAS</a:t>
            </a:r>
          </a:p>
          <a:p>
            <a:pPr algn="ctr"/>
            <a:r>
              <a:rPr lang="es-CO" sz="1400" b="1" dirty="0">
                <a:latin typeface="Arial" panose="020B0604020202020204" pitchFamily="34" charset="0"/>
                <a:cs typeface="Arial" panose="020B0604020202020204" pitchFamily="34" charset="0"/>
              </a:rPr>
              <a:t>UNIVERSIDAD NACIONAL SEDE MANIZALES</a:t>
            </a:r>
          </a:p>
        </p:txBody>
      </p:sp>
      <p:cxnSp>
        <p:nvCxnSpPr>
          <p:cNvPr id="9" name="Conector recto 8">
            <a:extLst>
              <a:ext uri="{FF2B5EF4-FFF2-40B4-BE49-F238E27FC236}">
                <a16:creationId xmlns:a16="http://schemas.microsoft.com/office/drawing/2014/main" id="{A4D819CE-042D-4F40-8A5D-63C5AF787F7C}"/>
              </a:ext>
            </a:extLst>
          </p:cNvPr>
          <p:cNvCxnSpPr>
            <a:cxnSpLocks/>
          </p:cNvCxnSpPr>
          <p:nvPr/>
        </p:nvCxnSpPr>
        <p:spPr>
          <a:xfrm>
            <a:off x="9700468" y="606605"/>
            <a:ext cx="0" cy="825695"/>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231EA21-AB0A-584E-B2CD-EF6441CD96F7}"/>
              </a:ext>
            </a:extLst>
          </p:cNvPr>
          <p:cNvSpPr txBox="1"/>
          <p:nvPr/>
        </p:nvSpPr>
        <p:spPr>
          <a:xfrm>
            <a:off x="2475131" y="1828511"/>
            <a:ext cx="4771287" cy="246221"/>
          </a:xfrm>
          <a:prstGeom prst="rect">
            <a:avLst/>
          </a:prstGeom>
          <a:noFill/>
        </p:spPr>
        <p:txBody>
          <a:bodyPr wrap="square" rtlCol="0">
            <a:spAutoFit/>
          </a:bodyPr>
          <a:lstStyle/>
          <a:p>
            <a:pPr algn="just" fontAlgn="auto">
              <a:spcBef>
                <a:spcPts val="0"/>
              </a:spcBef>
              <a:spcAft>
                <a:spcPts val="0"/>
              </a:spcAft>
              <a:defRPr/>
            </a:pPr>
            <a:r>
              <a:rPr lang="es-ES" sz="1000" dirty="0">
                <a:solidFill>
                  <a:schemeClr val="bg1">
                    <a:lumMod val="50000"/>
                  </a:schemeClr>
                </a:solidFill>
                <a:latin typeface="Arial" panose="020B0604020202020204" pitchFamily="34" charset="0"/>
              </a:rPr>
              <a:t>Descripción máximo 2 párrafos</a:t>
            </a:r>
          </a:p>
        </p:txBody>
      </p:sp>
      <p:cxnSp>
        <p:nvCxnSpPr>
          <p:cNvPr id="17" name="Conector recto 16">
            <a:extLst>
              <a:ext uri="{FF2B5EF4-FFF2-40B4-BE49-F238E27FC236}">
                <a16:creationId xmlns:a16="http://schemas.microsoft.com/office/drawing/2014/main" id="{EFC96AC6-706F-2F41-9EB3-EC6A05FF9245}"/>
              </a:ext>
            </a:extLst>
          </p:cNvPr>
          <p:cNvCxnSpPr>
            <a:cxnSpLocks/>
          </p:cNvCxnSpPr>
          <p:nvPr/>
        </p:nvCxnSpPr>
        <p:spPr>
          <a:xfrm>
            <a:off x="234930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Imagen 15">
            <a:extLst>
              <a:ext uri="{FF2B5EF4-FFF2-40B4-BE49-F238E27FC236}">
                <a16:creationId xmlns:a16="http://schemas.microsoft.com/office/drawing/2014/main" id="{0C35F5AC-870E-9B4E-9E9B-C222A9AE0916}"/>
              </a:ext>
            </a:extLst>
          </p:cNvPr>
          <p:cNvPicPr>
            <a:picLocks noChangeAspect="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478210" y="3311642"/>
            <a:ext cx="527230" cy="58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8">
            <a:extLst>
              <a:ext uri="{FF2B5EF4-FFF2-40B4-BE49-F238E27FC236}">
                <a16:creationId xmlns:a16="http://schemas.microsoft.com/office/drawing/2014/main" id="{CB0C3E14-7172-2A42-AC8D-1FA8663AB601}"/>
              </a:ext>
            </a:extLst>
          </p:cNvPr>
          <p:cNvPicPr>
            <a:picLocks noChangeAspect="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574992" y="3311641"/>
            <a:ext cx="653096" cy="6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1">
            <a:extLst>
              <a:ext uri="{FF2B5EF4-FFF2-40B4-BE49-F238E27FC236}">
                <a16:creationId xmlns:a16="http://schemas.microsoft.com/office/drawing/2014/main" id="{3C20BDDF-CC0B-1644-9916-286AFBEAEFBA}"/>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201993" y="3393396"/>
            <a:ext cx="498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3">
            <a:extLst>
              <a:ext uri="{FF2B5EF4-FFF2-40B4-BE49-F238E27FC236}">
                <a16:creationId xmlns:a16="http://schemas.microsoft.com/office/drawing/2014/main" id="{E9820127-B9DC-DC44-B458-6D0130A17899}"/>
              </a:ext>
            </a:extLst>
          </p:cNvPr>
          <p:cNvPicPr>
            <a:picLocks noChangeAspect="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6850728" y="3356884"/>
            <a:ext cx="534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a:extLst>
              <a:ext uri="{FF2B5EF4-FFF2-40B4-BE49-F238E27FC236}">
                <a16:creationId xmlns:a16="http://schemas.microsoft.com/office/drawing/2014/main" id="{285097D0-949E-D147-977D-3EBEDDA8601A}"/>
              </a:ext>
            </a:extLst>
          </p:cNvPr>
          <p:cNvSpPr txBox="1"/>
          <p:nvPr/>
        </p:nvSpPr>
        <p:spPr>
          <a:xfrm>
            <a:off x="2924811" y="3117428"/>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LÍNEA</a:t>
            </a:r>
          </a:p>
        </p:txBody>
      </p:sp>
      <p:cxnSp>
        <p:nvCxnSpPr>
          <p:cNvPr id="35" name="Conector recto 34">
            <a:extLst>
              <a:ext uri="{FF2B5EF4-FFF2-40B4-BE49-F238E27FC236}">
                <a16:creationId xmlns:a16="http://schemas.microsoft.com/office/drawing/2014/main" id="{B11DB1E4-A74D-7D41-ABD1-870012FF4882}"/>
              </a:ext>
            </a:extLst>
          </p:cNvPr>
          <p:cNvCxnSpPr>
            <a:cxnSpLocks/>
          </p:cNvCxnSpPr>
          <p:nvPr/>
        </p:nvCxnSpPr>
        <p:spPr>
          <a:xfrm>
            <a:off x="4494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6FED5EBD-85B9-CC4B-A9D4-65EF9B06A05F}"/>
              </a:ext>
            </a:extLst>
          </p:cNvPr>
          <p:cNvCxnSpPr>
            <a:cxnSpLocks/>
          </p:cNvCxnSpPr>
          <p:nvPr/>
        </p:nvCxnSpPr>
        <p:spPr>
          <a:xfrm>
            <a:off x="669996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5BBD363-0E1B-7B41-A32A-281626EBDA62}"/>
              </a:ext>
            </a:extLst>
          </p:cNvPr>
          <p:cNvCxnSpPr>
            <a:cxnSpLocks/>
          </p:cNvCxnSpPr>
          <p:nvPr/>
        </p:nvCxnSpPr>
        <p:spPr>
          <a:xfrm>
            <a:off x="9084376"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6EAB28C-8F2C-CF4C-A897-3A35E29054CB}"/>
              </a:ext>
            </a:extLst>
          </p:cNvPr>
          <p:cNvCxnSpPr>
            <a:cxnSpLocks/>
          </p:cNvCxnSpPr>
          <p:nvPr/>
        </p:nvCxnSpPr>
        <p:spPr>
          <a:xfrm>
            <a:off x="11352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B8E289DA-8896-114B-96AA-97AF21296D62}"/>
              </a:ext>
            </a:extLst>
          </p:cNvPr>
          <p:cNvSpPr txBox="1"/>
          <p:nvPr/>
        </p:nvSpPr>
        <p:spPr>
          <a:xfrm>
            <a:off x="5310779" y="3271231"/>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TOTAL</a:t>
            </a:r>
          </a:p>
        </p:txBody>
      </p:sp>
      <p:sp>
        <p:nvSpPr>
          <p:cNvPr id="42" name="CuadroTexto 41">
            <a:extLst>
              <a:ext uri="{FF2B5EF4-FFF2-40B4-BE49-F238E27FC236}">
                <a16:creationId xmlns:a16="http://schemas.microsoft.com/office/drawing/2014/main" id="{B6EC36B8-8338-DC43-9A92-EB92531FAB9E}"/>
              </a:ext>
            </a:extLst>
          </p:cNvPr>
          <p:cNvSpPr txBox="1"/>
          <p:nvPr/>
        </p:nvSpPr>
        <p:spPr>
          <a:xfrm>
            <a:off x="7482169" y="3271231"/>
            <a:ext cx="158628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PLAZO EJECUCIÓN</a:t>
            </a:r>
          </a:p>
        </p:txBody>
      </p:sp>
      <p:sp>
        <p:nvSpPr>
          <p:cNvPr id="43" name="CuadroTexto 42">
            <a:extLst>
              <a:ext uri="{FF2B5EF4-FFF2-40B4-BE49-F238E27FC236}">
                <a16:creationId xmlns:a16="http://schemas.microsoft.com/office/drawing/2014/main" id="{0819A66A-35E6-4D40-9589-62DDC222FA3A}"/>
              </a:ext>
            </a:extLst>
          </p:cNvPr>
          <p:cNvSpPr txBox="1"/>
          <p:nvPr/>
        </p:nvSpPr>
        <p:spPr>
          <a:xfrm>
            <a:off x="9877517" y="3163007"/>
            <a:ext cx="1453821"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ALIADOS</a:t>
            </a:r>
          </a:p>
        </p:txBody>
      </p:sp>
      <p:sp>
        <p:nvSpPr>
          <p:cNvPr id="44" name="CuadroTexto 43">
            <a:extLst>
              <a:ext uri="{FF2B5EF4-FFF2-40B4-BE49-F238E27FC236}">
                <a16:creationId xmlns:a16="http://schemas.microsoft.com/office/drawing/2014/main" id="{9911312C-112F-894C-BF15-DF488D9037DF}"/>
              </a:ext>
            </a:extLst>
          </p:cNvPr>
          <p:cNvSpPr txBox="1"/>
          <p:nvPr/>
        </p:nvSpPr>
        <p:spPr>
          <a:xfrm>
            <a:off x="5162000" y="3547957"/>
            <a:ext cx="1521976" cy="338554"/>
          </a:xfrm>
          <a:prstGeom prst="rect">
            <a:avLst/>
          </a:prstGeom>
          <a:noFill/>
        </p:spPr>
        <p:txBody>
          <a:bodyPr wrap="square" rtlCol="0">
            <a:spAutoFit/>
          </a:bodyPr>
          <a:lstStyle/>
          <a:p>
            <a:r>
              <a:rPr lang="es-CO" sz="1600" b="1" dirty="0">
                <a:latin typeface="Arial" panose="020B0604020202020204" pitchFamily="34" charset="0"/>
                <a:cs typeface="Arial" panose="020B0604020202020204" pitchFamily="34" charset="0"/>
              </a:rPr>
              <a:t>$552.904.990</a:t>
            </a:r>
          </a:p>
        </p:txBody>
      </p:sp>
      <p:sp>
        <p:nvSpPr>
          <p:cNvPr id="46" name="CuadroTexto 45">
            <a:extLst>
              <a:ext uri="{FF2B5EF4-FFF2-40B4-BE49-F238E27FC236}">
                <a16:creationId xmlns:a16="http://schemas.microsoft.com/office/drawing/2014/main" id="{29A404AC-A829-C140-8F4C-F7523414CE3C}"/>
              </a:ext>
            </a:extLst>
          </p:cNvPr>
          <p:cNvSpPr txBox="1"/>
          <p:nvPr/>
        </p:nvSpPr>
        <p:spPr>
          <a:xfrm>
            <a:off x="5258454" y="3932677"/>
            <a:ext cx="1521976" cy="307777"/>
          </a:xfrm>
          <a:prstGeom prst="rect">
            <a:avLst/>
          </a:prstGeom>
          <a:noFill/>
        </p:spPr>
        <p:txBody>
          <a:bodyPr wrap="square" rtlCol="0">
            <a:spAutoFit/>
          </a:bodyPr>
          <a:lstStyle/>
          <a:p>
            <a:r>
              <a:rPr lang="es-CO" sz="1400" b="1" dirty="0">
                <a:solidFill>
                  <a:srgbClr val="021C8A"/>
                </a:solidFill>
                <a:latin typeface="Arial" panose="020B0604020202020204" pitchFamily="34" charset="0"/>
                <a:cs typeface="Arial" panose="020B0604020202020204" pitchFamily="34" charset="0"/>
              </a:rPr>
              <a:t>MILLONES</a:t>
            </a:r>
          </a:p>
        </p:txBody>
      </p:sp>
      <p:sp>
        <p:nvSpPr>
          <p:cNvPr id="50" name="Rectángulo 49">
            <a:extLst>
              <a:ext uri="{FF2B5EF4-FFF2-40B4-BE49-F238E27FC236}">
                <a16:creationId xmlns:a16="http://schemas.microsoft.com/office/drawing/2014/main" id="{A8978F0A-CC10-7C4D-A41A-A01E3ABC4EDF}"/>
              </a:ext>
            </a:extLst>
          </p:cNvPr>
          <p:cNvSpPr/>
          <p:nvPr/>
        </p:nvSpPr>
        <p:spPr>
          <a:xfrm>
            <a:off x="2359471" y="1674720"/>
            <a:ext cx="9577409" cy="1370431"/>
          </a:xfrm>
          <a:prstGeom prst="rect">
            <a:avLst/>
          </a:prstGeom>
          <a:solidFill>
            <a:schemeClr val="bg1"/>
          </a:solidFill>
          <a:ln w="9525">
            <a:solidFill>
              <a:srgbClr val="021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CuadroTexto 46">
            <a:extLst>
              <a:ext uri="{FF2B5EF4-FFF2-40B4-BE49-F238E27FC236}">
                <a16:creationId xmlns:a16="http://schemas.microsoft.com/office/drawing/2014/main" id="{B4C540E1-DAD5-E747-81B2-7543F0EE589F}"/>
              </a:ext>
            </a:extLst>
          </p:cNvPr>
          <p:cNvSpPr txBox="1"/>
          <p:nvPr/>
        </p:nvSpPr>
        <p:spPr>
          <a:xfrm>
            <a:off x="4580289" y="4526628"/>
            <a:ext cx="1460980"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Descripción Impacto</a:t>
            </a:r>
          </a:p>
        </p:txBody>
      </p:sp>
      <p:cxnSp>
        <p:nvCxnSpPr>
          <p:cNvPr id="55" name="Conector recto 54">
            <a:extLst>
              <a:ext uri="{FF2B5EF4-FFF2-40B4-BE49-F238E27FC236}">
                <a16:creationId xmlns:a16="http://schemas.microsoft.com/office/drawing/2014/main" id="{ADABB8FD-6E3E-1A46-A6B1-623A184BCCB5}"/>
              </a:ext>
            </a:extLst>
          </p:cNvPr>
          <p:cNvCxnSpPr>
            <a:cxnSpLocks/>
          </p:cNvCxnSpPr>
          <p:nvPr/>
        </p:nvCxnSpPr>
        <p:spPr>
          <a:xfrm>
            <a:off x="6699964" y="1943009"/>
            <a:ext cx="0" cy="1096409"/>
          </a:xfrm>
          <a:prstGeom prst="line">
            <a:avLst/>
          </a:prstGeom>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3C884FBC-F17C-5E4D-8073-07791C08657D}"/>
              </a:ext>
            </a:extLst>
          </p:cNvPr>
          <p:cNvSpPr txBox="1"/>
          <p:nvPr/>
        </p:nvSpPr>
        <p:spPr>
          <a:xfrm>
            <a:off x="899523" y="5069934"/>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1</a:t>
            </a:r>
          </a:p>
        </p:txBody>
      </p:sp>
      <p:sp>
        <p:nvSpPr>
          <p:cNvPr id="62" name="CuadroTexto 61">
            <a:extLst>
              <a:ext uri="{FF2B5EF4-FFF2-40B4-BE49-F238E27FC236}">
                <a16:creationId xmlns:a16="http://schemas.microsoft.com/office/drawing/2014/main" id="{7CAA71C7-E62A-7546-AA79-7BA68B2BB8C2}"/>
              </a:ext>
            </a:extLst>
          </p:cNvPr>
          <p:cNvSpPr txBox="1"/>
          <p:nvPr/>
        </p:nvSpPr>
        <p:spPr>
          <a:xfrm>
            <a:off x="3074466" y="5069934"/>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2</a:t>
            </a:r>
          </a:p>
        </p:txBody>
      </p:sp>
      <p:sp>
        <p:nvSpPr>
          <p:cNvPr id="64" name="CuadroTexto 63">
            <a:extLst>
              <a:ext uri="{FF2B5EF4-FFF2-40B4-BE49-F238E27FC236}">
                <a16:creationId xmlns:a16="http://schemas.microsoft.com/office/drawing/2014/main" id="{2CB2FB20-EF5E-7E48-A5EF-9FD5B71FFECA}"/>
              </a:ext>
            </a:extLst>
          </p:cNvPr>
          <p:cNvSpPr txBox="1"/>
          <p:nvPr/>
        </p:nvSpPr>
        <p:spPr>
          <a:xfrm>
            <a:off x="2520233" y="1758709"/>
            <a:ext cx="4026368" cy="1384995"/>
          </a:xfrm>
          <a:prstGeom prst="rect">
            <a:avLst/>
          </a:prstGeom>
          <a:noFill/>
        </p:spPr>
        <p:txBody>
          <a:bodyPr wrap="square" rtlCol="0">
            <a:spAutoFit/>
          </a:bodyPr>
          <a:lstStyle/>
          <a:p>
            <a:r>
              <a:rPr lang="es-CO" sz="1200" dirty="0"/>
              <a:t>Este proyecto pretende desarrollar un dispositivo de ventilación mecánica para terapia intensiva con dos modos de ventilación:</a:t>
            </a:r>
          </a:p>
          <a:p>
            <a:endParaRPr lang="es-CO" sz="1200" dirty="0"/>
          </a:p>
          <a:p>
            <a:r>
              <a:rPr lang="es-CO" sz="1200" dirty="0"/>
              <a:t>Controlado por volumen – Invasivo.</a:t>
            </a:r>
          </a:p>
          <a:p>
            <a:r>
              <a:rPr lang="es-CO" sz="1200" dirty="0">
                <a:latin typeface="Arial Narrow" panose="020B0606020202030204" pitchFamily="34" charset="0"/>
              </a:rPr>
              <a:t>CPAP (</a:t>
            </a:r>
            <a:r>
              <a:rPr lang="es-ES" sz="1200" dirty="0">
                <a:latin typeface="Arial Narrow" panose="020B0606020202030204" pitchFamily="34" charset="0"/>
              </a:rPr>
              <a:t>presión positiva continúa en la  vía aérea</a:t>
            </a:r>
            <a:r>
              <a:rPr lang="es-CO" sz="1200" dirty="0">
                <a:latin typeface="Arial Narrow" panose="020B0606020202030204" pitchFamily="34" charset="0"/>
              </a:rPr>
              <a:t>) – No invasivo</a:t>
            </a:r>
          </a:p>
          <a:p>
            <a:endParaRPr lang="es-CO" sz="1200" dirty="0"/>
          </a:p>
        </p:txBody>
      </p:sp>
      <p:sp>
        <p:nvSpPr>
          <p:cNvPr id="65" name="CuadroTexto 64">
            <a:extLst>
              <a:ext uri="{FF2B5EF4-FFF2-40B4-BE49-F238E27FC236}">
                <a16:creationId xmlns:a16="http://schemas.microsoft.com/office/drawing/2014/main" id="{91C37224-F278-A344-9BDE-FE5BE41121AE}"/>
              </a:ext>
            </a:extLst>
          </p:cNvPr>
          <p:cNvSpPr txBox="1"/>
          <p:nvPr/>
        </p:nvSpPr>
        <p:spPr>
          <a:xfrm>
            <a:off x="6699964" y="1733798"/>
            <a:ext cx="5141921" cy="1277273"/>
          </a:xfrm>
          <a:prstGeom prst="rect">
            <a:avLst/>
          </a:prstGeom>
          <a:noFill/>
        </p:spPr>
        <p:txBody>
          <a:bodyPr wrap="square" rtlCol="0">
            <a:spAutoFit/>
          </a:bodyPr>
          <a:lstStyle/>
          <a:p>
            <a:r>
              <a:rPr lang="es-CO" sz="1100" dirty="0"/>
              <a:t>El diseño modular de este ventilador es la característica diferencial frente a otros modelos existentes o en desarrollo. De esta manera se posibilita el intercambio de piezas restrictivas para poder usar tanto componentes que cuentan con certificación (en su mayoría importados), como los producidos en la región bajo escenarios de dificultades logísticas de aprovisionamiento. Por otra parte, al permitir que sean remplazadas fácilmente, se flexibilizan los procesos y se facilita las intervenciones que permiten el mejoramiento continuo del equipo.</a:t>
            </a:r>
            <a:endParaRPr lang="es-ES" sz="1100" dirty="0">
              <a:solidFill>
                <a:schemeClr val="bg1">
                  <a:lumMod val="50000"/>
                </a:schemeClr>
              </a:solidFill>
              <a:latin typeface="Arial" panose="020B0604020202020204" pitchFamily="34" charset="0"/>
            </a:endParaRPr>
          </a:p>
        </p:txBody>
      </p:sp>
      <p:sp>
        <p:nvSpPr>
          <p:cNvPr id="66" name="CuadroTexto 65">
            <a:extLst>
              <a:ext uri="{FF2B5EF4-FFF2-40B4-BE49-F238E27FC236}">
                <a16:creationId xmlns:a16="http://schemas.microsoft.com/office/drawing/2014/main" id="{6C1AD564-6807-014E-9E74-4F6EC45F9BD2}"/>
              </a:ext>
            </a:extLst>
          </p:cNvPr>
          <p:cNvSpPr txBox="1"/>
          <p:nvPr/>
        </p:nvSpPr>
        <p:spPr>
          <a:xfrm>
            <a:off x="4592382" y="4757188"/>
            <a:ext cx="2901510" cy="1785104"/>
          </a:xfrm>
          <a:prstGeom prst="rect">
            <a:avLst/>
          </a:prstGeom>
          <a:noFill/>
        </p:spPr>
        <p:txBody>
          <a:bodyPr wrap="square" rtlCol="0">
            <a:spAutoFit/>
          </a:bodyPr>
          <a:lstStyle/>
          <a:p>
            <a:r>
              <a:rPr lang="es-CO" sz="1000" dirty="0"/>
              <a:t>Con el éxito del proyecto el país tendría una estrategia para suplir la demanda de ventiladores en los hospitales, que sólo en Caldas se estima en 600 unidades, adicionalmente que no habría necesidad de importar el equipo y se podría fabricar localmente. Por último se tendrá un impacto económico importante debido a que la compra de estos equipos supone una inversión aproximada de 180 millones de pesos por unidad, mientras que la fabricación propia puede suponer del orden de 8 a 15 millones de pesos.</a:t>
            </a:r>
            <a:endParaRPr lang="es-ES" sz="1000" dirty="0">
              <a:solidFill>
                <a:schemeClr val="bg1">
                  <a:lumMod val="50000"/>
                </a:schemeClr>
              </a:solidFill>
              <a:latin typeface="Arial" panose="020B0604020202020204" pitchFamily="34" charset="0"/>
            </a:endParaRPr>
          </a:p>
        </p:txBody>
      </p:sp>
      <p:sp>
        <p:nvSpPr>
          <p:cNvPr id="68" name="CuadroTexto 67">
            <a:extLst>
              <a:ext uri="{FF2B5EF4-FFF2-40B4-BE49-F238E27FC236}">
                <a16:creationId xmlns:a16="http://schemas.microsoft.com/office/drawing/2014/main" id="{CB8D002D-C1E9-0447-94E1-1F5C988F369B}"/>
              </a:ext>
            </a:extLst>
          </p:cNvPr>
          <p:cNvSpPr txBox="1"/>
          <p:nvPr/>
        </p:nvSpPr>
        <p:spPr>
          <a:xfrm>
            <a:off x="7489168" y="3534609"/>
            <a:ext cx="1189042" cy="246221"/>
          </a:xfrm>
          <a:prstGeom prst="rect">
            <a:avLst/>
          </a:prstGeom>
          <a:noFill/>
        </p:spPr>
        <p:txBody>
          <a:bodyPr wrap="square" rtlCol="0">
            <a:spAutoFit/>
          </a:bodyPr>
          <a:lstStyle/>
          <a:p>
            <a:pPr fontAlgn="auto">
              <a:spcBef>
                <a:spcPts val="0"/>
              </a:spcBef>
              <a:spcAft>
                <a:spcPts val="0"/>
              </a:spcAft>
              <a:defRPr/>
            </a:pPr>
            <a:r>
              <a:rPr lang="es-ES" sz="1000" dirty="0">
                <a:solidFill>
                  <a:schemeClr val="bg1">
                    <a:lumMod val="50000"/>
                  </a:schemeClr>
                </a:solidFill>
                <a:latin typeface="Arial" panose="020B0604020202020204" pitchFamily="34" charset="0"/>
              </a:rPr>
              <a:t>8 MESES</a:t>
            </a:r>
          </a:p>
        </p:txBody>
      </p:sp>
      <p:sp>
        <p:nvSpPr>
          <p:cNvPr id="69" name="CuadroTexto 68">
            <a:extLst>
              <a:ext uri="{FF2B5EF4-FFF2-40B4-BE49-F238E27FC236}">
                <a16:creationId xmlns:a16="http://schemas.microsoft.com/office/drawing/2014/main" id="{36263815-41DF-E441-9D81-5B6D0EC37B5F}"/>
              </a:ext>
            </a:extLst>
          </p:cNvPr>
          <p:cNvSpPr txBox="1"/>
          <p:nvPr/>
        </p:nvSpPr>
        <p:spPr>
          <a:xfrm>
            <a:off x="9904122" y="3426887"/>
            <a:ext cx="1189042" cy="1015663"/>
          </a:xfrm>
          <a:prstGeom prst="rect">
            <a:avLst/>
          </a:prstGeom>
          <a:noFill/>
        </p:spPr>
        <p:txBody>
          <a:bodyPr wrap="square" rtlCol="0">
            <a:spAutoFit/>
          </a:bodyPr>
          <a:lstStyle/>
          <a:p>
            <a:pPr fontAlgn="auto">
              <a:spcBef>
                <a:spcPts val="0"/>
              </a:spcBef>
              <a:spcAft>
                <a:spcPts val="0"/>
              </a:spcAft>
              <a:defRPr/>
            </a:pPr>
            <a:r>
              <a:rPr lang="es-ES" sz="1000" dirty="0">
                <a:solidFill>
                  <a:schemeClr val="bg1">
                    <a:lumMod val="50000"/>
                  </a:schemeClr>
                </a:solidFill>
                <a:latin typeface="Arial" panose="020B0604020202020204" pitchFamily="34" charset="0"/>
              </a:rPr>
              <a:t>LIGNUM LAB SECRETARIA DE TIC MANIZALES</a:t>
            </a:r>
          </a:p>
          <a:p>
            <a:pPr fontAlgn="auto">
              <a:spcBef>
                <a:spcPts val="0"/>
              </a:spcBef>
              <a:spcAft>
                <a:spcPts val="0"/>
              </a:spcAft>
              <a:defRPr/>
            </a:pPr>
            <a:r>
              <a:rPr lang="es-ES" sz="1000" dirty="0">
                <a:solidFill>
                  <a:schemeClr val="bg1">
                    <a:lumMod val="50000"/>
                  </a:schemeClr>
                </a:solidFill>
                <a:latin typeface="Arial" panose="020B0604020202020204" pitchFamily="34" charset="0"/>
              </a:rPr>
              <a:t>TITOMA </a:t>
            </a:r>
            <a:r>
              <a:rPr lang="es-ES" sz="1000" dirty="0" err="1">
                <a:solidFill>
                  <a:schemeClr val="bg1">
                    <a:lumMod val="50000"/>
                  </a:schemeClr>
                </a:solidFill>
                <a:latin typeface="Arial" panose="020B0604020202020204" pitchFamily="34" charset="0"/>
              </a:rPr>
              <a:t>Engineering</a:t>
            </a:r>
            <a:r>
              <a:rPr lang="es-ES" sz="1000" dirty="0">
                <a:solidFill>
                  <a:schemeClr val="bg1">
                    <a:lumMod val="50000"/>
                  </a:schemeClr>
                </a:solidFill>
                <a:latin typeface="Arial" panose="020B0604020202020204" pitchFamily="34" charset="0"/>
              </a:rPr>
              <a:t> SAS</a:t>
            </a: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37" y="1700158"/>
            <a:ext cx="2433218" cy="2539938"/>
          </a:xfrm>
          <a:prstGeom prst="rect">
            <a:avLst/>
          </a:prstGeom>
        </p:spPr>
      </p:pic>
      <p:pic>
        <p:nvPicPr>
          <p:cNvPr id="48" name="Picture 3">
            <a:extLst>
              <a:ext uri="{FF2B5EF4-FFF2-40B4-BE49-F238E27FC236}">
                <a16:creationId xmlns:a16="http://schemas.microsoft.com/office/drawing/2014/main" id="{2CB7CE97-125B-4E6C-AA9B-C5B4AF2424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04" y="4311112"/>
            <a:ext cx="3626453" cy="2346152"/>
          </a:xfrm>
          <a:prstGeom prst="rect">
            <a:avLst/>
          </a:prstGeom>
        </p:spPr>
      </p:pic>
      <p:sp>
        <p:nvSpPr>
          <p:cNvPr id="67" name="CuadroTexto 66">
            <a:extLst>
              <a:ext uri="{FF2B5EF4-FFF2-40B4-BE49-F238E27FC236}">
                <a16:creationId xmlns:a16="http://schemas.microsoft.com/office/drawing/2014/main" id="{61348897-3D94-C24D-8659-E99290FFAEC2}"/>
              </a:ext>
            </a:extLst>
          </p:cNvPr>
          <p:cNvSpPr txBox="1"/>
          <p:nvPr/>
        </p:nvSpPr>
        <p:spPr>
          <a:xfrm>
            <a:off x="2929405" y="3272999"/>
            <a:ext cx="1604012" cy="1323439"/>
          </a:xfrm>
          <a:prstGeom prst="rect">
            <a:avLst/>
          </a:prstGeom>
          <a:noFill/>
        </p:spPr>
        <p:txBody>
          <a:bodyPr wrap="square" rtlCol="0">
            <a:spAutoFit/>
          </a:bodyPr>
          <a:lstStyle/>
          <a:p>
            <a:r>
              <a:rPr lang="es-CO" sz="1000" dirty="0"/>
              <a:t>Modalidad 2. Validación Pre-comercial: Evaluación de prototipos de tecnologías en ambientes relevantes (TRL: 4 a 6).</a:t>
            </a:r>
          </a:p>
          <a:p>
            <a:r>
              <a:rPr lang="es-CO" sz="1000" dirty="0"/>
              <a:t>Proyectos enfocados en la validación pre-comercial de nuevas tecnologías</a:t>
            </a:r>
            <a:endParaRPr lang="es-ES" sz="10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734497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322</Words>
  <Application>Microsoft Office PowerPoint</Application>
  <PresentationFormat>Panorámica</PresentationFormat>
  <Paragraphs>27</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Arial Narrow</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Yesid Casallas Pena</dc:creator>
  <cp:lastModifiedBy>Rosario Ospina Garcia</cp:lastModifiedBy>
  <cp:revision>15</cp:revision>
  <dcterms:created xsi:type="dcterms:W3CDTF">2020-06-18T16:06:13Z</dcterms:created>
  <dcterms:modified xsi:type="dcterms:W3CDTF">2020-06-19T17:36:29Z</dcterms:modified>
</cp:coreProperties>
</file>