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1C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68"/>
    <p:restoredTop sz="94715"/>
  </p:normalViewPr>
  <p:slideViewPr>
    <p:cSldViewPr snapToGrid="0" snapToObjects="1">
      <p:cViewPr varScale="1">
        <p:scale>
          <a:sx n="72" d="100"/>
          <a:sy n="72" d="100"/>
        </p:scale>
        <p:origin x="70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095D51-5964-4544-9B2F-97E0ECC73B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16B944A-3BBE-844D-8949-5257EB204B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06CA77E-A006-A64F-A7C0-C414DAC42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6EA85B1-7911-994B-8381-358C67696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B02C01D-A35E-CB46-9188-0D9ECB249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21433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713EAF-60A7-F446-9FBD-20A7460034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C995C41-AC7F-1444-9412-813CA5458A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4A9ACFA-A48B-534D-88FB-E1F74DEA6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D350AE3-3653-F44A-B50A-E6A8288DC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9AD8FB3-6032-3348-BA56-5831AE554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43918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F6C17B3-B929-7747-8AA7-823A765933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C610F4C-28C4-034D-8767-BBB56CA1E8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084516A-5CFD-3640-9A06-E969C9761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1C363F0-F59A-4746-AC3D-8ED940F6C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86BDCED-B4F2-904C-913C-1F3F703B0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6108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1981BD-2E95-A649-9B15-9F6691F41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C8319D4-41A3-8243-8204-F1C0C811C0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586C75-6A94-FF40-A569-82500656D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77EF5CB-E576-7946-A39B-568DFB4EA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72E47C0-2F0C-1042-B58F-A1DE7FF15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35748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9CC62A-0798-8448-BCF3-C0A72C880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9C6F310-CB22-3148-B5E1-F93B46A9B7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151D89E-0C7A-BB4A-A51B-FEA8E4CF6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9AE42BB-A968-534B-815F-A697640C5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300714A-2D1E-0A46-934D-16D489E88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55656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A2EE35-19B7-2145-AEC2-BC65250E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F1CF2EC-91DE-2848-A668-0D83C624E4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F673B1B-6458-A941-99AB-A358E5A4BF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810757C-D380-2348-ADAD-FD1F98779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E2E6315-EB0E-4D4D-B3CF-4AA4038F1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D1197F9-24C9-514A-8F27-B1A6C5B74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03209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B3FEAC-3A6C-7B4A-B9DC-768864446F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8AA0B42-DDED-9540-B8D5-042F98E2C5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D45B3DF-3DC8-A541-A924-CA156AC0C2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30EBC15-BF29-9E4C-919A-1F8FAA3E40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92CE8AE-0BF3-1F40-A82F-5F5633914A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0D2462D-E55F-9648-ACDB-0F6F1EB91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C6F52428-2E56-194D-AE2F-64BC22A5C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FD0D555-F22E-7C43-9DF9-A25EF00B9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11806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882C78-CBAC-1F45-88C0-C7A264BD4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A9F50C8-A599-0F42-B02C-5656C9E6C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28052B0-2C1C-9145-93AD-6D00A157E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C8CC111-BC73-0642-8D73-62BE8CBC6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01179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B036A72-97FE-E649-8C8A-F8ADE54DE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A9084D-6465-1840-87FD-C4AB3A428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8213EB5-BD95-EE4B-9D1D-528033E13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97759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32C9F4-9DE3-4A49-8A98-9B816CDB6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7053281-3F17-F742-AFE2-2450A57984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6273944-E34F-994F-BA34-EC775038B2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8B43FC1-59FD-6143-9FB9-0F130A961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529494E-43C9-2A42-B4D0-6500577A8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E97D666-AAA7-6948-83CA-F2BF8D1EE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53555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A590B7-6C1A-8C45-A113-47A8501B1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FBF65886-3907-634F-A0C2-997C3F0D61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003BAD3-99E8-BE44-A162-9FF3870EB2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7B60900-8B75-F24B-AE4A-6EDE06D10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C5C4DC8-9024-B547-8EC3-633D16780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861DC93-CAE3-044F-B78E-27C185F33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14724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50FF3BA-2A2D-544A-BAA4-035918475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D479421-ABA5-4843-A7BA-1BB78C66F8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9F51031-805E-1545-86FA-7398592172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A7544D8-AEC2-F54A-882D-ED38F1DA6F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ABFB247-DDCB-EA41-B32C-95C39A0390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82298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12" Type="http://schemas.openxmlformats.org/officeDocument/2006/relationships/image" Target="../media/image11.png"/><Relationship Id="rId17" Type="http://schemas.openxmlformats.org/officeDocument/2006/relationships/image" Target="../media/image16.tiff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9BAB6005-2BAF-D042-8B40-F0282197E7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39"/>
            <a:ext cx="12192000" cy="6858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B7A2B7C6-3A15-1F4B-A0F9-BF7BDEF4F68E}"/>
              </a:ext>
            </a:extLst>
          </p:cNvPr>
          <p:cNvSpPr txBox="1"/>
          <p:nvPr/>
        </p:nvSpPr>
        <p:spPr>
          <a:xfrm>
            <a:off x="6107843" y="154824"/>
            <a:ext cx="58136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US" b="1" dirty="0"/>
              <a:t>EFECTIVIDAD DEL USO DE ELEMENTOS DE PROTECCIÓN PERSONAL MÁS HIDROXICLOROQUINA PARA LA PREVENCIÓN DE LA TRANSMISIÓN DE SARS-COV-2 A TRABAJADORES DE LA SALUD. 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C8BBEFE5-04B7-8F41-95B6-BF0EBF318411}"/>
              </a:ext>
            </a:extLst>
          </p:cNvPr>
          <p:cNvSpPr txBox="1"/>
          <p:nvPr/>
        </p:nvSpPr>
        <p:spPr>
          <a:xfrm>
            <a:off x="7894364" y="1363628"/>
            <a:ext cx="36122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PONTIFICIA UNIVERSIDAD JAVERIANA</a:t>
            </a:r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A4D819CE-042D-4F40-8A5D-63C5AF787F7C}"/>
              </a:ext>
            </a:extLst>
          </p:cNvPr>
          <p:cNvCxnSpPr>
            <a:cxnSpLocks/>
          </p:cNvCxnSpPr>
          <p:nvPr/>
        </p:nvCxnSpPr>
        <p:spPr>
          <a:xfrm>
            <a:off x="9215120" y="488849"/>
            <a:ext cx="0" cy="8256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11">
            <a:extLst>
              <a:ext uri="{FF2B5EF4-FFF2-40B4-BE49-F238E27FC236}">
                <a16:creationId xmlns:a16="http://schemas.microsoft.com/office/drawing/2014/main" id="{55561E97-8139-094C-B725-2848CB8974E7}"/>
              </a:ext>
            </a:extLst>
          </p:cNvPr>
          <p:cNvSpPr txBox="1"/>
          <p:nvPr/>
        </p:nvSpPr>
        <p:spPr>
          <a:xfrm>
            <a:off x="670574" y="2095648"/>
            <a:ext cx="13981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400" b="1" dirty="0"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231EA21-AB0A-584E-B2CD-EF6441CD96F7}"/>
              </a:ext>
            </a:extLst>
          </p:cNvPr>
          <p:cNvSpPr txBox="1"/>
          <p:nvPr/>
        </p:nvSpPr>
        <p:spPr>
          <a:xfrm>
            <a:off x="2475131" y="1828511"/>
            <a:ext cx="47712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Descripción máximo 2 párrafos</a:t>
            </a:r>
          </a:p>
        </p:txBody>
      </p:sp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EFC96AC6-706F-2F41-9EB3-EC6A05FF9245}"/>
              </a:ext>
            </a:extLst>
          </p:cNvPr>
          <p:cNvCxnSpPr>
            <a:cxnSpLocks/>
          </p:cNvCxnSpPr>
          <p:nvPr/>
        </p:nvCxnSpPr>
        <p:spPr>
          <a:xfrm>
            <a:off x="2349304" y="3171090"/>
            <a:ext cx="10167" cy="1207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Imagen 15">
            <a:extLst>
              <a:ext uri="{FF2B5EF4-FFF2-40B4-BE49-F238E27FC236}">
                <a16:creationId xmlns:a16="http://schemas.microsoft.com/office/drawing/2014/main" id="{0C35F5AC-870E-9B4E-9E9B-C222A9AE0916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8210" y="3311642"/>
            <a:ext cx="527230" cy="581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Imagen 18">
            <a:extLst>
              <a:ext uri="{FF2B5EF4-FFF2-40B4-BE49-F238E27FC236}">
                <a16:creationId xmlns:a16="http://schemas.microsoft.com/office/drawing/2014/main" id="{CB0C3E14-7172-2A42-AC8D-1FA8663AB601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4992" y="3311641"/>
            <a:ext cx="653096" cy="653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Imagen 21">
            <a:extLst>
              <a:ext uri="{FF2B5EF4-FFF2-40B4-BE49-F238E27FC236}">
                <a16:creationId xmlns:a16="http://schemas.microsoft.com/office/drawing/2014/main" id="{3C20BDDF-CC0B-1644-9916-286AFBEAEFBA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770" y="3722256"/>
            <a:ext cx="49847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Imagen 23">
            <a:extLst>
              <a:ext uri="{FF2B5EF4-FFF2-40B4-BE49-F238E27FC236}">
                <a16:creationId xmlns:a16="http://schemas.microsoft.com/office/drawing/2014/main" id="{E9820127-B9DC-DC44-B458-6D0130A17899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728" y="3356884"/>
            <a:ext cx="534987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285097D0-949E-D147-977D-3EBEDDA8601A}"/>
              </a:ext>
            </a:extLst>
          </p:cNvPr>
          <p:cNvSpPr txBox="1"/>
          <p:nvPr/>
        </p:nvSpPr>
        <p:spPr>
          <a:xfrm>
            <a:off x="2966164" y="3271231"/>
            <a:ext cx="8024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LÍNEA</a:t>
            </a:r>
          </a:p>
        </p:txBody>
      </p:sp>
      <p:cxnSp>
        <p:nvCxnSpPr>
          <p:cNvPr id="35" name="Conector recto 34">
            <a:extLst>
              <a:ext uri="{FF2B5EF4-FFF2-40B4-BE49-F238E27FC236}">
                <a16:creationId xmlns:a16="http://schemas.microsoft.com/office/drawing/2014/main" id="{B11DB1E4-A74D-7D41-ABD1-870012FF4882}"/>
              </a:ext>
            </a:extLst>
          </p:cNvPr>
          <p:cNvCxnSpPr>
            <a:cxnSpLocks/>
          </p:cNvCxnSpPr>
          <p:nvPr/>
        </p:nvCxnSpPr>
        <p:spPr>
          <a:xfrm>
            <a:off x="4494139" y="3171090"/>
            <a:ext cx="10167" cy="1207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35">
            <a:extLst>
              <a:ext uri="{FF2B5EF4-FFF2-40B4-BE49-F238E27FC236}">
                <a16:creationId xmlns:a16="http://schemas.microsoft.com/office/drawing/2014/main" id="{6FED5EBD-85B9-CC4B-A9D4-65EF9B06A05F}"/>
              </a:ext>
            </a:extLst>
          </p:cNvPr>
          <p:cNvCxnSpPr>
            <a:cxnSpLocks/>
          </p:cNvCxnSpPr>
          <p:nvPr/>
        </p:nvCxnSpPr>
        <p:spPr>
          <a:xfrm>
            <a:off x="6699964" y="3171090"/>
            <a:ext cx="10167" cy="1207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36">
            <a:extLst>
              <a:ext uri="{FF2B5EF4-FFF2-40B4-BE49-F238E27FC236}">
                <a16:creationId xmlns:a16="http://schemas.microsoft.com/office/drawing/2014/main" id="{75BBD363-0E1B-7B41-A32A-281626EBDA62}"/>
              </a:ext>
            </a:extLst>
          </p:cNvPr>
          <p:cNvCxnSpPr>
            <a:cxnSpLocks/>
          </p:cNvCxnSpPr>
          <p:nvPr/>
        </p:nvCxnSpPr>
        <p:spPr>
          <a:xfrm>
            <a:off x="9084376" y="3171090"/>
            <a:ext cx="10167" cy="1207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>
            <a:extLst>
              <a:ext uri="{FF2B5EF4-FFF2-40B4-BE49-F238E27FC236}">
                <a16:creationId xmlns:a16="http://schemas.microsoft.com/office/drawing/2014/main" id="{C6EAB28C-8F2C-CF4C-A897-3A35E29054CB}"/>
              </a:ext>
            </a:extLst>
          </p:cNvPr>
          <p:cNvCxnSpPr>
            <a:cxnSpLocks/>
          </p:cNvCxnSpPr>
          <p:nvPr/>
        </p:nvCxnSpPr>
        <p:spPr>
          <a:xfrm>
            <a:off x="11352139" y="3171090"/>
            <a:ext cx="10167" cy="1207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uadroTexto 40">
            <a:extLst>
              <a:ext uri="{FF2B5EF4-FFF2-40B4-BE49-F238E27FC236}">
                <a16:creationId xmlns:a16="http://schemas.microsoft.com/office/drawing/2014/main" id="{B8E289DA-8896-114B-96AA-97AF21296D62}"/>
              </a:ext>
            </a:extLst>
          </p:cNvPr>
          <p:cNvSpPr txBox="1"/>
          <p:nvPr/>
        </p:nvSpPr>
        <p:spPr>
          <a:xfrm>
            <a:off x="5310779" y="3271231"/>
            <a:ext cx="8024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TOTAL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B6EC36B8-8338-DC43-9A92-EB92531FAB9E}"/>
              </a:ext>
            </a:extLst>
          </p:cNvPr>
          <p:cNvSpPr txBox="1"/>
          <p:nvPr/>
        </p:nvSpPr>
        <p:spPr>
          <a:xfrm>
            <a:off x="7482169" y="3271231"/>
            <a:ext cx="15862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PLAZO EJECUCIÓN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0819A66A-35E6-4D40-9589-62DDC222FA3A}"/>
              </a:ext>
            </a:extLst>
          </p:cNvPr>
          <p:cNvSpPr txBox="1"/>
          <p:nvPr/>
        </p:nvSpPr>
        <p:spPr>
          <a:xfrm>
            <a:off x="870743" y="3704833"/>
            <a:ext cx="145382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1000" dirty="0">
              <a:solidFill>
                <a:srgbClr val="021C8A"/>
              </a:solidFill>
              <a:latin typeface="Arial" panose="020B0604020202020204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ALIADOS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9911312C-112F-894C-BF15-DF488D9037DF}"/>
              </a:ext>
            </a:extLst>
          </p:cNvPr>
          <p:cNvSpPr txBox="1"/>
          <p:nvPr/>
        </p:nvSpPr>
        <p:spPr>
          <a:xfrm>
            <a:off x="5246959" y="3511525"/>
            <a:ext cx="14345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>
                <a:latin typeface="Arial" panose="020B0604020202020204" pitchFamily="34" charset="0"/>
                <a:cs typeface="Arial" panose="020B0604020202020204" pitchFamily="34" charset="0"/>
              </a:rPr>
              <a:t>$ 1725.218.049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6F151DC5-A2DA-4C42-9234-08F667093614}"/>
              </a:ext>
            </a:extLst>
          </p:cNvPr>
          <p:cNvSpPr txBox="1"/>
          <p:nvPr/>
        </p:nvSpPr>
        <p:spPr>
          <a:xfrm>
            <a:off x="5258454" y="3874682"/>
            <a:ext cx="15219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>
                <a:solidFill>
                  <a:srgbClr val="021C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</a:t>
            </a: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29A404AC-A829-C140-8F4C-F7523414CE3C}"/>
              </a:ext>
            </a:extLst>
          </p:cNvPr>
          <p:cNvSpPr txBox="1"/>
          <p:nvPr/>
        </p:nvSpPr>
        <p:spPr>
          <a:xfrm>
            <a:off x="5258454" y="4037840"/>
            <a:ext cx="15219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>
                <a:solidFill>
                  <a:srgbClr val="021C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MILLONES</a:t>
            </a:r>
          </a:p>
        </p:txBody>
      </p:sp>
      <p:sp>
        <p:nvSpPr>
          <p:cNvPr id="50" name="Rectángulo 49">
            <a:extLst>
              <a:ext uri="{FF2B5EF4-FFF2-40B4-BE49-F238E27FC236}">
                <a16:creationId xmlns:a16="http://schemas.microsoft.com/office/drawing/2014/main" id="{A8978F0A-CC10-7C4D-A41A-A01E3ABC4EDF}"/>
              </a:ext>
            </a:extLst>
          </p:cNvPr>
          <p:cNvSpPr/>
          <p:nvPr/>
        </p:nvSpPr>
        <p:spPr>
          <a:xfrm>
            <a:off x="2347748" y="1809167"/>
            <a:ext cx="9001753" cy="1370431"/>
          </a:xfrm>
          <a:prstGeom prst="rect">
            <a:avLst/>
          </a:prstGeom>
          <a:solidFill>
            <a:schemeClr val="bg1"/>
          </a:solidFill>
          <a:ln w="9525">
            <a:solidFill>
              <a:srgbClr val="021C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B4C540E1-DAD5-E747-81B2-7543F0EE589F}"/>
              </a:ext>
            </a:extLst>
          </p:cNvPr>
          <p:cNvSpPr txBox="1"/>
          <p:nvPr/>
        </p:nvSpPr>
        <p:spPr>
          <a:xfrm>
            <a:off x="4580289" y="4526628"/>
            <a:ext cx="1460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Descripción Impacto</a:t>
            </a:r>
          </a:p>
        </p:txBody>
      </p:sp>
      <p:cxnSp>
        <p:nvCxnSpPr>
          <p:cNvPr id="55" name="Conector recto 54">
            <a:extLst>
              <a:ext uri="{FF2B5EF4-FFF2-40B4-BE49-F238E27FC236}">
                <a16:creationId xmlns:a16="http://schemas.microsoft.com/office/drawing/2014/main" id="{ADABB8FD-6E3E-1A46-A6B1-623A184BCCB5}"/>
              </a:ext>
            </a:extLst>
          </p:cNvPr>
          <p:cNvCxnSpPr>
            <a:cxnSpLocks/>
          </p:cNvCxnSpPr>
          <p:nvPr/>
        </p:nvCxnSpPr>
        <p:spPr>
          <a:xfrm>
            <a:off x="6699964" y="1943009"/>
            <a:ext cx="0" cy="10964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CuadroTexto 60">
            <a:extLst>
              <a:ext uri="{FF2B5EF4-FFF2-40B4-BE49-F238E27FC236}">
                <a16:creationId xmlns:a16="http://schemas.microsoft.com/office/drawing/2014/main" id="{3C884FBC-F17C-5E4D-8073-07791C08657D}"/>
              </a:ext>
            </a:extLst>
          </p:cNvPr>
          <p:cNvSpPr txBox="1"/>
          <p:nvPr/>
        </p:nvSpPr>
        <p:spPr>
          <a:xfrm>
            <a:off x="899523" y="5069934"/>
            <a:ext cx="876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FOTO 1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7CAA71C7-E62A-7546-AA79-7BA68B2BB8C2}"/>
              </a:ext>
            </a:extLst>
          </p:cNvPr>
          <p:cNvSpPr txBox="1"/>
          <p:nvPr/>
        </p:nvSpPr>
        <p:spPr>
          <a:xfrm>
            <a:off x="3074466" y="5069934"/>
            <a:ext cx="876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FOTO 2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2CB2FB20-EF5E-7E48-A5EF-9FD5B71FFECA}"/>
              </a:ext>
            </a:extLst>
          </p:cNvPr>
          <p:cNvSpPr txBox="1"/>
          <p:nvPr/>
        </p:nvSpPr>
        <p:spPr>
          <a:xfrm>
            <a:off x="2482140" y="1971727"/>
            <a:ext cx="42108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US" sz="1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recurso humano en salud se configura, como el más valioso, para enfrentar los retos impuestos por esta pandemia y de esta manera minimizar la morbilidad y mortalidad de los afectados. Es de suma importancia implementar estrategias que protejan a los profesionales de la salud, evitando que enfermen e ingresen a la cadena de transmisión del virus. </a:t>
            </a:r>
            <a:endParaRPr lang="es-ES" sz="1000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91C37224-F278-A344-9BDE-FE5BE41121AE}"/>
              </a:ext>
            </a:extLst>
          </p:cNvPr>
          <p:cNvSpPr txBox="1"/>
          <p:nvPr/>
        </p:nvSpPr>
        <p:spPr>
          <a:xfrm>
            <a:off x="7018804" y="1966313"/>
            <a:ext cx="40263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Se realizará  un experimento clínico aleatorizado para evaluar la efectividad de los elementos de protección personal (EPP) mas </a:t>
            </a:r>
            <a:r>
              <a:rPr lang="es-ES" sz="10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hidroxicloroquina</a:t>
            </a: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vs EPP mas placebo en la prevención de infecciones asintomáticas y sintomáticas por COVID 19 y la seguridad del medicamento en trabajadores de salud que atienden directamente pacientes COVID 19.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6C1AD564-6807-014E-9E74-4F6EC45F9BD2}"/>
              </a:ext>
            </a:extLst>
          </p:cNvPr>
          <p:cNvSpPr txBox="1"/>
          <p:nvPr/>
        </p:nvSpPr>
        <p:spPr>
          <a:xfrm>
            <a:off x="4592382" y="4757188"/>
            <a:ext cx="29015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Este estudio busca evaluar una estrategia de prevención adicional a los EPP, que disminuya las infecciones por COVID 19 en por lo menos la mitad de trabajadores de salud, y con esto disminuir la morbilidad y mortalidad en esta población y en los pacientes que atienden. 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61348897-3D94-C24D-8659-E99290FFAEC2}"/>
              </a:ext>
            </a:extLst>
          </p:cNvPr>
          <p:cNvSpPr txBox="1"/>
          <p:nvPr/>
        </p:nvSpPr>
        <p:spPr>
          <a:xfrm>
            <a:off x="2940613" y="3534609"/>
            <a:ext cx="138510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3. Estrategias de prevención de la infección por SARS-CoV-2 y tratamiento de COVID 19 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CB8D002D-C1E9-0447-94E1-1F5C988F369B}"/>
              </a:ext>
            </a:extLst>
          </p:cNvPr>
          <p:cNvSpPr txBox="1"/>
          <p:nvPr/>
        </p:nvSpPr>
        <p:spPr>
          <a:xfrm>
            <a:off x="7489168" y="3534609"/>
            <a:ext cx="11890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100" dirty="0">
                <a:solidFill>
                  <a:srgbClr val="002060"/>
                </a:solidFill>
                <a:latin typeface="Arial" panose="020B0604020202020204" pitchFamily="34" charset="0"/>
              </a:rPr>
              <a:t>8 meses</a:t>
            </a:r>
          </a:p>
        </p:txBody>
      </p:sp>
      <p:pic>
        <p:nvPicPr>
          <p:cNvPr id="38" name="Shape 8">
            <a:extLst>
              <a:ext uri="{FF2B5EF4-FFF2-40B4-BE49-F238E27FC236}">
                <a16:creationId xmlns:a16="http://schemas.microsoft.com/office/drawing/2014/main" id="{61F00630-1690-C543-828A-257A2E3FCF88}"/>
              </a:ext>
            </a:extLst>
          </p:cNvPr>
          <p:cNvPicPr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31792" y="1548972"/>
            <a:ext cx="1638300" cy="934255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48" name="Shape 9">
            <a:extLst>
              <a:ext uri="{FF2B5EF4-FFF2-40B4-BE49-F238E27FC236}">
                <a16:creationId xmlns:a16="http://schemas.microsoft.com/office/drawing/2014/main" id="{AD44DA45-E51C-B540-9DCD-B62AE4BCE475}"/>
              </a:ext>
            </a:extLst>
          </p:cNvPr>
          <p:cNvPicPr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08934" y="2637801"/>
            <a:ext cx="1661158" cy="751483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pic>
      <p:grpSp>
        <p:nvGrpSpPr>
          <p:cNvPr id="49" name="Grupo 48">
            <a:extLst>
              <a:ext uri="{FF2B5EF4-FFF2-40B4-BE49-F238E27FC236}">
                <a16:creationId xmlns:a16="http://schemas.microsoft.com/office/drawing/2014/main" id="{538E39E9-CC6C-9C4C-9E15-4B5DAB384166}"/>
              </a:ext>
            </a:extLst>
          </p:cNvPr>
          <p:cNvGrpSpPr/>
          <p:nvPr/>
        </p:nvGrpSpPr>
        <p:grpSpPr>
          <a:xfrm>
            <a:off x="219864" y="4321858"/>
            <a:ext cx="2920113" cy="1864002"/>
            <a:chOff x="4578285" y="2939578"/>
            <a:chExt cx="3125402" cy="1680842"/>
          </a:xfrm>
        </p:grpSpPr>
        <p:grpSp>
          <p:nvGrpSpPr>
            <p:cNvPr id="51" name="Grupo 50">
              <a:extLst>
                <a:ext uri="{FF2B5EF4-FFF2-40B4-BE49-F238E27FC236}">
                  <a16:creationId xmlns:a16="http://schemas.microsoft.com/office/drawing/2014/main" id="{E5481A2C-21D7-994C-A83A-BF66E6F525F3}"/>
                </a:ext>
              </a:extLst>
            </p:cNvPr>
            <p:cNvGrpSpPr/>
            <p:nvPr/>
          </p:nvGrpSpPr>
          <p:grpSpPr>
            <a:xfrm>
              <a:off x="4578285" y="2939578"/>
              <a:ext cx="3125402" cy="1680842"/>
              <a:chOff x="4578285" y="2939578"/>
              <a:chExt cx="3125402" cy="1680842"/>
            </a:xfrm>
          </p:grpSpPr>
          <p:sp>
            <p:nvSpPr>
              <p:cNvPr id="56" name="Rectángulo 55">
                <a:extLst>
                  <a:ext uri="{FF2B5EF4-FFF2-40B4-BE49-F238E27FC236}">
                    <a16:creationId xmlns:a16="http://schemas.microsoft.com/office/drawing/2014/main" id="{E38F43B2-007B-0B47-96BA-82383302AC2B}"/>
                  </a:ext>
                </a:extLst>
              </p:cNvPr>
              <p:cNvSpPr/>
              <p:nvPr/>
            </p:nvSpPr>
            <p:spPr>
              <a:xfrm>
                <a:off x="4578285" y="2939578"/>
                <a:ext cx="1535425" cy="16808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s-US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</a:t>
                </a:r>
              </a:p>
            </p:txBody>
          </p:sp>
          <p:grpSp>
            <p:nvGrpSpPr>
              <p:cNvPr id="57" name="Grupo 56">
                <a:extLst>
                  <a:ext uri="{FF2B5EF4-FFF2-40B4-BE49-F238E27FC236}">
                    <a16:creationId xmlns:a16="http://schemas.microsoft.com/office/drawing/2014/main" id="{26E6665C-2983-6642-A964-A100D9804BC0}"/>
                  </a:ext>
                </a:extLst>
              </p:cNvPr>
              <p:cNvGrpSpPr/>
              <p:nvPr/>
            </p:nvGrpSpPr>
            <p:grpSpPr>
              <a:xfrm>
                <a:off x="4578285" y="2939578"/>
                <a:ext cx="3125402" cy="1680842"/>
                <a:chOff x="4578285" y="2939578"/>
                <a:chExt cx="3125402" cy="1680842"/>
              </a:xfrm>
            </p:grpSpPr>
            <p:sp>
              <p:nvSpPr>
                <p:cNvPr id="58" name="Rectángulo 57">
                  <a:extLst>
                    <a:ext uri="{FF2B5EF4-FFF2-40B4-BE49-F238E27FC236}">
                      <a16:creationId xmlns:a16="http://schemas.microsoft.com/office/drawing/2014/main" id="{676DEB74-8DDD-B84A-8EE4-5B20652660D9}"/>
                    </a:ext>
                  </a:extLst>
                </p:cNvPr>
                <p:cNvSpPr/>
                <p:nvPr/>
              </p:nvSpPr>
              <p:spPr>
                <a:xfrm>
                  <a:off x="4578285" y="2939578"/>
                  <a:ext cx="1535425" cy="168082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s-US" sz="120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rPr>
                    <a:t> </a:t>
                  </a:r>
                </a:p>
              </p:txBody>
            </p:sp>
            <p:grpSp>
              <p:nvGrpSpPr>
                <p:cNvPr id="59" name="Grupo 58">
                  <a:extLst>
                    <a:ext uri="{FF2B5EF4-FFF2-40B4-BE49-F238E27FC236}">
                      <a16:creationId xmlns:a16="http://schemas.microsoft.com/office/drawing/2014/main" id="{53D2440A-4CF0-174D-9AA0-3E52F842FDAA}"/>
                    </a:ext>
                  </a:extLst>
                </p:cNvPr>
                <p:cNvGrpSpPr/>
                <p:nvPr/>
              </p:nvGrpSpPr>
              <p:grpSpPr>
                <a:xfrm>
                  <a:off x="4578285" y="2939578"/>
                  <a:ext cx="3125402" cy="1680842"/>
                  <a:chOff x="0" y="0"/>
                  <a:chExt cx="4691629" cy="2160750"/>
                </a:xfrm>
              </p:grpSpPr>
              <p:sp>
                <p:nvSpPr>
                  <p:cNvPr id="60" name="Rectángulo 59">
                    <a:extLst>
                      <a:ext uri="{FF2B5EF4-FFF2-40B4-BE49-F238E27FC236}">
                        <a16:creationId xmlns:a16="http://schemas.microsoft.com/office/drawing/2014/main" id="{9AB85D81-C742-5949-A4F4-404D99A38628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304875" cy="216075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lang="es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rPr>
                      <a:t> </a:t>
                    </a:r>
                  </a:p>
                </p:txBody>
              </p:sp>
              <p:pic>
                <p:nvPicPr>
                  <p:cNvPr id="63" name="Shape 91">
                    <a:extLst>
                      <a:ext uri="{FF2B5EF4-FFF2-40B4-BE49-F238E27FC236}">
                        <a16:creationId xmlns:a16="http://schemas.microsoft.com/office/drawing/2014/main" id="{4EA6FFE7-1DB6-AD47-A48C-740ADA279E57}"/>
                      </a:ext>
                    </a:extLst>
                  </p:cNvPr>
                  <p:cNvPicPr preferRelativeResize="0"/>
                  <p:nvPr/>
                </p:nvPicPr>
                <p:blipFill rotWithShape="1">
                  <a:blip r:embed="rId9">
                    <a:alphaModFix/>
                  </a:blip>
                  <a:srcRect/>
                  <a:stretch/>
                </p:blipFill>
                <p:spPr>
                  <a:xfrm>
                    <a:off x="0" y="0"/>
                    <a:ext cx="2091482" cy="62179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pic>
                <p:nvPicPr>
                  <p:cNvPr id="70" name="Shape 92">
                    <a:extLst>
                      <a:ext uri="{FF2B5EF4-FFF2-40B4-BE49-F238E27FC236}">
                        <a16:creationId xmlns:a16="http://schemas.microsoft.com/office/drawing/2014/main" id="{7368E3BE-FFCC-BF44-89D2-D6BCCA1D4321}"/>
                      </a:ext>
                    </a:extLst>
                  </p:cNvPr>
                  <p:cNvPicPr preferRelativeResize="0"/>
                  <p:nvPr/>
                </p:nvPicPr>
                <p:blipFill rotWithShape="1">
                  <a:blip r:embed="rId10">
                    <a:alphaModFix/>
                  </a:blip>
                  <a:srcRect/>
                  <a:stretch/>
                </p:blipFill>
                <p:spPr>
                  <a:xfrm>
                    <a:off x="597114" y="556519"/>
                    <a:ext cx="897255" cy="73279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pic>
              <p:pic>
                <p:nvPicPr>
                  <p:cNvPr id="71" name="Shape 93">
                    <a:extLst>
                      <a:ext uri="{FF2B5EF4-FFF2-40B4-BE49-F238E27FC236}">
                        <a16:creationId xmlns:a16="http://schemas.microsoft.com/office/drawing/2014/main" id="{902297BB-C6F8-1C4C-847C-03D14CD86170}"/>
                      </a:ext>
                    </a:extLst>
                  </p:cNvPr>
                  <p:cNvPicPr preferRelativeResize="0"/>
                  <p:nvPr/>
                </p:nvPicPr>
                <p:blipFill rotWithShape="1">
                  <a:blip r:embed="rId11">
                    <a:alphaModFix/>
                  </a:blip>
                  <a:srcRect l="36098" t="20647" r="37389" b="38984"/>
                  <a:stretch/>
                </p:blipFill>
                <p:spPr>
                  <a:xfrm>
                    <a:off x="2014853" y="378709"/>
                    <a:ext cx="1255776" cy="77310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pic>
                <p:nvPicPr>
                  <p:cNvPr id="72" name="Shape 94">
                    <a:extLst>
                      <a:ext uri="{FF2B5EF4-FFF2-40B4-BE49-F238E27FC236}">
                        <a16:creationId xmlns:a16="http://schemas.microsoft.com/office/drawing/2014/main" id="{5D05BEFD-56EE-7A41-9C66-DB5E311BFF65}"/>
                      </a:ext>
                    </a:extLst>
                  </p:cNvPr>
                  <p:cNvPicPr preferRelativeResize="0"/>
                  <p:nvPr/>
                </p:nvPicPr>
                <p:blipFill rotWithShape="1">
                  <a:blip r:embed="rId12">
                    <a:alphaModFix/>
                  </a:blip>
                  <a:srcRect/>
                  <a:stretch/>
                </p:blipFill>
                <p:spPr>
                  <a:xfrm>
                    <a:off x="3593761" y="378709"/>
                    <a:ext cx="1097868" cy="77311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pic>
            </p:grpSp>
          </p:grpSp>
        </p:grpSp>
      </p:grpSp>
      <p:pic>
        <p:nvPicPr>
          <p:cNvPr id="73" name="Shape 11">
            <a:extLst>
              <a:ext uri="{FF2B5EF4-FFF2-40B4-BE49-F238E27FC236}">
                <a16:creationId xmlns:a16="http://schemas.microsoft.com/office/drawing/2014/main" id="{E197D910-3B72-0E4B-9FD6-FC7CA781AB6D}"/>
              </a:ext>
            </a:extLst>
          </p:cNvPr>
          <p:cNvPicPr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457289" y="5623733"/>
            <a:ext cx="775049" cy="698903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image2.png">
            <a:extLst>
              <a:ext uri="{FF2B5EF4-FFF2-40B4-BE49-F238E27FC236}">
                <a16:creationId xmlns:a16="http://schemas.microsoft.com/office/drawing/2014/main" id="{6B6D6C56-340F-DC4B-BD6D-1BE66614A863}"/>
              </a:ext>
            </a:extLst>
          </p:cNvPr>
          <p:cNvPicPr/>
          <p:nvPr/>
        </p:nvPicPr>
        <p:blipFill>
          <a:blip r:embed="rId14"/>
          <a:srcRect/>
          <a:stretch>
            <a:fillRect/>
          </a:stretch>
        </p:blipFill>
        <p:spPr>
          <a:xfrm>
            <a:off x="1375099" y="5710682"/>
            <a:ext cx="674229" cy="598170"/>
          </a:xfrm>
          <a:prstGeom prst="rect">
            <a:avLst/>
          </a:prstGeom>
          <a:ln w="9525">
            <a:solidFill>
              <a:srgbClr val="000000"/>
            </a:solidFill>
            <a:prstDash val="solid"/>
          </a:ln>
        </p:spPr>
      </p:pic>
      <p:pic>
        <p:nvPicPr>
          <p:cNvPr id="75" name="image1.png">
            <a:extLst>
              <a:ext uri="{FF2B5EF4-FFF2-40B4-BE49-F238E27FC236}">
                <a16:creationId xmlns:a16="http://schemas.microsoft.com/office/drawing/2014/main" id="{EA775EEE-E77B-554F-9C34-483E015D4262}"/>
              </a:ext>
            </a:extLst>
          </p:cNvPr>
          <p:cNvPicPr/>
          <p:nvPr/>
        </p:nvPicPr>
        <p:blipFill>
          <a:blip r:embed="rId15"/>
          <a:srcRect l="24370" r="21671"/>
          <a:stretch>
            <a:fillRect/>
          </a:stretch>
        </p:blipFill>
        <p:spPr>
          <a:xfrm>
            <a:off x="3165913" y="5642551"/>
            <a:ext cx="694055" cy="680085"/>
          </a:xfrm>
          <a:prstGeom prst="rect">
            <a:avLst/>
          </a:prstGeom>
          <a:ln/>
        </p:spPr>
      </p:pic>
      <p:pic>
        <p:nvPicPr>
          <p:cNvPr id="77" name="Shape 10">
            <a:extLst>
              <a:ext uri="{FF2B5EF4-FFF2-40B4-BE49-F238E27FC236}">
                <a16:creationId xmlns:a16="http://schemas.microsoft.com/office/drawing/2014/main" id="{CF1EEFCF-9C4C-5149-B6D9-08294DC93E19}"/>
              </a:ext>
            </a:extLst>
          </p:cNvPr>
          <p:cNvPicPr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2280809" y="5600567"/>
            <a:ext cx="697983" cy="7656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54868DB7-06F8-BB44-A896-251FBA924158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9068452" y="3203824"/>
            <a:ext cx="2293853" cy="1922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4975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</TotalTime>
  <Words>231</Words>
  <Application>Microsoft Office PowerPoint</Application>
  <PresentationFormat>Panorámica</PresentationFormat>
  <Paragraphs>24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Fabian Yesid Casallas Pena</dc:creator>
  <cp:lastModifiedBy>LILIANA ELISA</cp:lastModifiedBy>
  <cp:revision>11</cp:revision>
  <dcterms:created xsi:type="dcterms:W3CDTF">2020-06-18T16:06:13Z</dcterms:created>
  <dcterms:modified xsi:type="dcterms:W3CDTF">2020-06-19T17:18:11Z</dcterms:modified>
</cp:coreProperties>
</file>