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1C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715"/>
  </p:normalViewPr>
  <p:slideViewPr>
    <p:cSldViewPr snapToGrid="0" snapToObjects="1">
      <p:cViewPr varScale="1">
        <p:scale>
          <a:sx n="107" d="100"/>
          <a:sy n="107" d="100"/>
        </p:scale>
        <p:origin x="108"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095D51-5964-4544-9B2F-97E0ECC73BE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116B944A-3BBE-844D-8949-5257EB204B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006CA77E-A006-A64F-A7C0-C414DAC42893}"/>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A6EA85B1-7911-994B-8381-358C67696F67}"/>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B02C01D-A35E-CB46-9188-0D9ECB249752}"/>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221433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713EAF-60A7-F446-9FBD-20A746003461}"/>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1C995C41-AC7F-1444-9412-813CA5458A2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4A9ACFA-A48B-534D-88FB-E1F74DEA607D}"/>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8D350AE3-3653-F44A-B50A-E6A8288DCDD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99AD8FB3-6032-3348-BA56-5831AE55437F}"/>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2843918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F6C17B3-B929-7747-8AA7-823A765933D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7C610F4C-28C4-034D-8767-BBB56CA1E816}"/>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084516A-5CFD-3640-9A06-E969C9761CB0}"/>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61C363F0-F59A-4746-AC3D-8ED940F6C2BD}"/>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86BDCED-B4F2-904C-913C-1F3F703B0CF2}"/>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661082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1981BD-2E95-A649-9B15-9F6691F41EC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EC8319D4-41A3-8243-8204-F1C0C811C0E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E586C75-6A94-FF40-A569-82500656D2D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777EF5CB-E576-7946-A39B-568DFB4EA41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72E47C0-2F0C-1042-B58F-A1DE7FF15BCD}"/>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2135748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9CC62A-0798-8448-BCF3-C0A72C880DCE}"/>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89C6F310-CB22-3148-B5E1-F93B46A9B7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151D89E-0C7A-BB4A-A51B-FEA8E4CF65D6}"/>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49AE42BB-A968-534B-815F-A697640C5D1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4300714A-2D1E-0A46-934D-16D489E889D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55656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A2EE35-19B7-2145-AEC2-BC65250EBB79}"/>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F1CF2EC-91DE-2848-A668-0D83C624E4EC}"/>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BF673B1B-6458-A941-99AB-A358E5A4BF9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6810757C-D380-2348-ADAD-FD1F98779CC9}"/>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1E2E6315-EB0E-4D4D-B3CF-4AA4038F144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DD1197F9-24C9-514A-8F27-B1A6C5B7407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803209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B3FEAC-3A6C-7B4A-B9DC-768864446FF3}"/>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58AA0B42-DDED-9540-B8D5-042F98E2C5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CD45B3DF-3DC8-A541-A924-CA156AC0C254}"/>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B30EBC15-BF29-9E4C-919A-1F8FAA3E40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092CE8AE-0BF3-1F40-A82F-5F5633914A5E}"/>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90D2462D-E55F-9648-ACDB-0F6F1EB9126A}"/>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8" name="Marcador de pie de página 7">
            <a:extLst>
              <a:ext uri="{FF2B5EF4-FFF2-40B4-BE49-F238E27FC236}">
                <a16:creationId xmlns:a16="http://schemas.microsoft.com/office/drawing/2014/main" id="{C6F52428-2E56-194D-AE2F-64BC22A5CACB}"/>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CFD0D555-F22E-7C43-9DF9-A25EF00B98F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111806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882C78-CBAC-1F45-88C0-C7A264BD482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FA9F50C8-A599-0F42-B02C-5656C9E6C199}"/>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4" name="Marcador de pie de página 3">
            <a:extLst>
              <a:ext uri="{FF2B5EF4-FFF2-40B4-BE49-F238E27FC236}">
                <a16:creationId xmlns:a16="http://schemas.microsoft.com/office/drawing/2014/main" id="{628052B0-2C1C-9145-93AD-6D00A157EFBF}"/>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3C8CC111-BC73-0642-8D73-62BE8CBC61DE}"/>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501179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B036A72-97FE-E649-8C8A-F8ADE54DEDB5}"/>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3" name="Marcador de pie de página 2">
            <a:extLst>
              <a:ext uri="{FF2B5EF4-FFF2-40B4-BE49-F238E27FC236}">
                <a16:creationId xmlns:a16="http://schemas.microsoft.com/office/drawing/2014/main" id="{7EA9084D-6465-1840-87FD-C4AB3A4283FA}"/>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B8213EB5-BD95-EE4B-9D1D-528033E13673}"/>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097759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32C9F4-9DE3-4A49-8A98-9B816CDB697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7053281-3F17-F742-AFE2-2450A57984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46273944-E34F-994F-BA34-EC775038B2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8B43FC1-59FD-6143-9FB9-0F130A96149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8529494E-43C9-2A42-B4D0-6500577A8FB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3E97D666-AAA7-6948-83CA-F2BF8D1EEA2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253555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A590B7-6C1A-8C45-A113-47A8501B1CB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FBF65886-3907-634F-A0C2-997C3F0D61D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F003BAD3-99E8-BE44-A162-9FF3870EB2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7B60900-8B75-F24B-AE4A-6EDE06D1033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5C5C4DC8-9024-B547-8EC3-633D16780432}"/>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E861DC93-CAE3-044F-B78E-27C185F33DA3}"/>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014724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50FF3BA-2A2D-544A-BAA4-0359184759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D479421-ABA5-4843-A7BA-1BB78C66F8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9F51031-805E-1545-86FA-7398592172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2A7544D8-AEC2-F54A-882D-ED38F1DA6F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9ABFB247-DDCB-EA41-B32C-95C39A0390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CB52C5-7B8E-1B41-8097-8D3AFC0718FA}" type="slidenum">
              <a:rPr lang="es-CO" smtClean="0"/>
              <a:t>‹Nº›</a:t>
            </a:fld>
            <a:endParaRPr lang="es-CO"/>
          </a:p>
        </p:txBody>
      </p:sp>
    </p:spTree>
    <p:extLst>
      <p:ext uri="{BB962C8B-B14F-4D97-AF65-F5344CB8AC3E}">
        <p14:creationId xmlns:p14="http://schemas.microsoft.com/office/powerpoint/2010/main" val="40822986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9BAB6005-2BAF-D042-8B40-F0282197E7AA}"/>
              </a:ext>
            </a:extLst>
          </p:cNvPr>
          <p:cNvPicPr>
            <a:picLocks noChangeAspect="1"/>
          </p:cNvPicPr>
          <p:nvPr/>
        </p:nvPicPr>
        <p:blipFill>
          <a:blip r:embed="rId2"/>
          <a:stretch>
            <a:fillRect/>
          </a:stretch>
        </p:blipFill>
        <p:spPr>
          <a:xfrm>
            <a:off x="0" y="103194"/>
            <a:ext cx="12192000" cy="6858000"/>
          </a:xfrm>
          <a:prstGeom prst="rect">
            <a:avLst/>
          </a:prstGeom>
        </p:spPr>
      </p:pic>
      <p:sp>
        <p:nvSpPr>
          <p:cNvPr id="6" name="CuadroTexto 5">
            <a:extLst>
              <a:ext uri="{FF2B5EF4-FFF2-40B4-BE49-F238E27FC236}">
                <a16:creationId xmlns:a16="http://schemas.microsoft.com/office/drawing/2014/main" id="{B7A2B7C6-3A15-1F4B-A0F9-BF7BDEF4F68E}"/>
              </a:ext>
            </a:extLst>
          </p:cNvPr>
          <p:cNvSpPr txBox="1"/>
          <p:nvPr/>
        </p:nvSpPr>
        <p:spPr>
          <a:xfrm>
            <a:off x="6344998" y="525726"/>
            <a:ext cx="2499995" cy="738664"/>
          </a:xfrm>
          <a:prstGeom prst="rect">
            <a:avLst/>
          </a:prstGeom>
          <a:noFill/>
        </p:spPr>
        <p:txBody>
          <a:bodyPr wrap="square" rtlCol="0">
            <a:spAutoFit/>
          </a:bodyPr>
          <a:lstStyle/>
          <a:p>
            <a:pPr algn="ctr"/>
            <a:r>
              <a:rPr lang="es-CO" sz="1400" b="1" dirty="0">
                <a:latin typeface="Arial" panose="020B0604020202020204" pitchFamily="34" charset="0"/>
                <a:cs typeface="Arial" panose="020B0604020202020204" pitchFamily="34" charset="0"/>
              </a:rPr>
              <a:t>Sistema de monitoreo remoto de pacientes con COVID-19</a:t>
            </a:r>
          </a:p>
        </p:txBody>
      </p:sp>
      <p:sp>
        <p:nvSpPr>
          <p:cNvPr id="7" name="CuadroTexto 6">
            <a:extLst>
              <a:ext uri="{FF2B5EF4-FFF2-40B4-BE49-F238E27FC236}">
                <a16:creationId xmlns:a16="http://schemas.microsoft.com/office/drawing/2014/main" id="{C8BBEFE5-04B7-8F41-95B6-BF0EBF318411}"/>
              </a:ext>
            </a:extLst>
          </p:cNvPr>
          <p:cNvSpPr txBox="1"/>
          <p:nvPr/>
        </p:nvSpPr>
        <p:spPr>
          <a:xfrm>
            <a:off x="9306626" y="619498"/>
            <a:ext cx="2536717" cy="523220"/>
          </a:xfrm>
          <a:prstGeom prst="rect">
            <a:avLst/>
          </a:prstGeom>
          <a:noFill/>
        </p:spPr>
        <p:txBody>
          <a:bodyPr wrap="square" rtlCol="0">
            <a:spAutoFit/>
          </a:bodyPr>
          <a:lstStyle/>
          <a:p>
            <a:pPr algn="ctr"/>
            <a:r>
              <a:rPr lang="es-CO" sz="1400" b="1" dirty="0">
                <a:latin typeface="Arial" panose="020B0604020202020204" pitchFamily="34" charset="0"/>
                <a:cs typeface="Arial" panose="020B0604020202020204" pitchFamily="34" charset="0"/>
              </a:rPr>
              <a:t>PONTIFICIA UNIVERSIDAD JAVERIANA</a:t>
            </a:r>
          </a:p>
        </p:txBody>
      </p:sp>
      <p:cxnSp>
        <p:nvCxnSpPr>
          <p:cNvPr id="9" name="Conector recto 8">
            <a:extLst>
              <a:ext uri="{FF2B5EF4-FFF2-40B4-BE49-F238E27FC236}">
                <a16:creationId xmlns:a16="http://schemas.microsoft.com/office/drawing/2014/main" id="{A4D819CE-042D-4F40-8A5D-63C5AF787F7C}"/>
              </a:ext>
            </a:extLst>
          </p:cNvPr>
          <p:cNvCxnSpPr>
            <a:cxnSpLocks/>
          </p:cNvCxnSpPr>
          <p:nvPr/>
        </p:nvCxnSpPr>
        <p:spPr>
          <a:xfrm>
            <a:off x="9215120" y="488849"/>
            <a:ext cx="0" cy="825695"/>
          </a:xfrm>
          <a:prstGeom prst="line">
            <a:avLst/>
          </a:prstGeom>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B231EA21-AB0A-584E-B2CD-EF6441CD96F7}"/>
              </a:ext>
            </a:extLst>
          </p:cNvPr>
          <p:cNvSpPr txBox="1"/>
          <p:nvPr/>
        </p:nvSpPr>
        <p:spPr>
          <a:xfrm>
            <a:off x="2475131" y="1828511"/>
            <a:ext cx="4771287" cy="246221"/>
          </a:xfrm>
          <a:prstGeom prst="rect">
            <a:avLst/>
          </a:prstGeom>
          <a:noFill/>
        </p:spPr>
        <p:txBody>
          <a:bodyPr wrap="square" rtlCol="0">
            <a:spAutoFit/>
          </a:bodyPr>
          <a:lstStyle/>
          <a:p>
            <a:pPr algn="just" fontAlgn="auto">
              <a:spcBef>
                <a:spcPts val="0"/>
              </a:spcBef>
              <a:spcAft>
                <a:spcPts val="0"/>
              </a:spcAft>
              <a:defRPr/>
            </a:pPr>
            <a:r>
              <a:rPr lang="es-ES" sz="1000" dirty="0">
                <a:solidFill>
                  <a:schemeClr val="bg1">
                    <a:lumMod val="50000"/>
                  </a:schemeClr>
                </a:solidFill>
                <a:latin typeface="Arial" panose="020B0604020202020204" pitchFamily="34" charset="0"/>
              </a:rPr>
              <a:t>Descripción máximo 2 párrafos</a:t>
            </a:r>
          </a:p>
        </p:txBody>
      </p:sp>
      <p:cxnSp>
        <p:nvCxnSpPr>
          <p:cNvPr id="17" name="Conector recto 16">
            <a:extLst>
              <a:ext uri="{FF2B5EF4-FFF2-40B4-BE49-F238E27FC236}">
                <a16:creationId xmlns:a16="http://schemas.microsoft.com/office/drawing/2014/main" id="{EFC96AC6-706F-2F41-9EB3-EC6A05FF9245}"/>
              </a:ext>
            </a:extLst>
          </p:cNvPr>
          <p:cNvCxnSpPr>
            <a:cxnSpLocks/>
          </p:cNvCxnSpPr>
          <p:nvPr/>
        </p:nvCxnSpPr>
        <p:spPr>
          <a:xfrm>
            <a:off x="2349304" y="2902397"/>
            <a:ext cx="10167" cy="1207871"/>
          </a:xfrm>
          <a:prstGeom prst="line">
            <a:avLst/>
          </a:prstGeom>
        </p:spPr>
        <p:style>
          <a:lnRef idx="1">
            <a:schemeClr val="accent1"/>
          </a:lnRef>
          <a:fillRef idx="0">
            <a:schemeClr val="accent1"/>
          </a:fillRef>
          <a:effectRef idx="0">
            <a:schemeClr val="accent1"/>
          </a:effectRef>
          <a:fontRef idx="minor">
            <a:schemeClr val="tx1"/>
          </a:fontRef>
        </p:style>
      </p:cxnSp>
      <p:pic>
        <p:nvPicPr>
          <p:cNvPr id="22" name="Imagen 15">
            <a:extLst>
              <a:ext uri="{FF2B5EF4-FFF2-40B4-BE49-F238E27FC236}">
                <a16:creationId xmlns:a16="http://schemas.microsoft.com/office/drawing/2014/main" id="{0C35F5AC-870E-9B4E-9E9B-C222A9AE0916}"/>
              </a:ext>
            </a:extLst>
          </p:cNvPr>
          <p:cNvPicPr>
            <a:picLocks noChangeAspect="1"/>
          </p:cNvPicPr>
          <p:nvPr/>
        </p:nvPicPr>
        <p:blipFill>
          <a:blip r:embed="rId3">
            <a:biLevel thresh="75000"/>
            <a:extLst>
              <a:ext uri="{28A0092B-C50C-407E-A947-70E740481C1C}">
                <a14:useLocalDpi xmlns:a14="http://schemas.microsoft.com/office/drawing/2010/main" val="0"/>
              </a:ext>
            </a:extLst>
          </a:blip>
          <a:srcRect/>
          <a:stretch>
            <a:fillRect/>
          </a:stretch>
        </p:blipFill>
        <p:spPr bwMode="auto">
          <a:xfrm>
            <a:off x="2478210" y="2943278"/>
            <a:ext cx="527230" cy="58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Imagen 18">
            <a:extLst>
              <a:ext uri="{FF2B5EF4-FFF2-40B4-BE49-F238E27FC236}">
                <a16:creationId xmlns:a16="http://schemas.microsoft.com/office/drawing/2014/main" id="{CB0C3E14-7172-2A42-AC8D-1FA8663AB601}"/>
              </a:ext>
            </a:extLst>
          </p:cNvPr>
          <p:cNvPicPr>
            <a:picLocks noChangeAspect="1"/>
          </p:cNvPicPr>
          <p:nvPr/>
        </p:nvPicPr>
        <p:blipFill>
          <a:blip r:embed="rId4">
            <a:biLevel thresh="75000"/>
            <a:extLst>
              <a:ext uri="{28A0092B-C50C-407E-A947-70E740481C1C}">
                <a14:useLocalDpi xmlns:a14="http://schemas.microsoft.com/office/drawing/2010/main" val="0"/>
              </a:ext>
            </a:extLst>
          </a:blip>
          <a:srcRect/>
          <a:stretch>
            <a:fillRect/>
          </a:stretch>
        </p:blipFill>
        <p:spPr bwMode="auto">
          <a:xfrm>
            <a:off x="4574992" y="2943277"/>
            <a:ext cx="653096" cy="653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Imagen 21">
            <a:extLst>
              <a:ext uri="{FF2B5EF4-FFF2-40B4-BE49-F238E27FC236}">
                <a16:creationId xmlns:a16="http://schemas.microsoft.com/office/drawing/2014/main" id="{3C20BDDF-CC0B-1644-9916-286AFBEAEFBA}"/>
              </a:ext>
            </a:extLst>
          </p:cNvPr>
          <p:cNvPicPr>
            <a:picLocks noChangeAspect="1"/>
          </p:cNvPicPr>
          <p:nvPr/>
        </p:nvPicPr>
        <p:blipFill>
          <a:blip r:embed="rId5">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9201993" y="3025032"/>
            <a:ext cx="498475"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Imagen 23">
            <a:extLst>
              <a:ext uri="{FF2B5EF4-FFF2-40B4-BE49-F238E27FC236}">
                <a16:creationId xmlns:a16="http://schemas.microsoft.com/office/drawing/2014/main" id="{E9820127-B9DC-DC44-B458-6D0130A17899}"/>
              </a:ext>
            </a:extLst>
          </p:cNvPr>
          <p:cNvPicPr>
            <a:picLocks noChangeAspect="1"/>
          </p:cNvPicPr>
          <p:nvPr/>
        </p:nvPicPr>
        <p:blipFill>
          <a:blip r:embed="rId6">
            <a:biLevel thresh="75000"/>
            <a:extLst>
              <a:ext uri="{28A0092B-C50C-407E-A947-70E740481C1C}">
                <a14:useLocalDpi xmlns:a14="http://schemas.microsoft.com/office/drawing/2010/main" val="0"/>
              </a:ext>
            </a:extLst>
          </a:blip>
          <a:srcRect/>
          <a:stretch>
            <a:fillRect/>
          </a:stretch>
        </p:blipFill>
        <p:spPr bwMode="auto">
          <a:xfrm>
            <a:off x="6850728" y="2988520"/>
            <a:ext cx="534987"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CuadroTexto 25">
            <a:extLst>
              <a:ext uri="{FF2B5EF4-FFF2-40B4-BE49-F238E27FC236}">
                <a16:creationId xmlns:a16="http://schemas.microsoft.com/office/drawing/2014/main" id="{285097D0-949E-D147-977D-3EBEDDA8601A}"/>
              </a:ext>
            </a:extLst>
          </p:cNvPr>
          <p:cNvSpPr txBox="1"/>
          <p:nvPr/>
        </p:nvSpPr>
        <p:spPr>
          <a:xfrm>
            <a:off x="2966164" y="2902867"/>
            <a:ext cx="80243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LÍNEA</a:t>
            </a:r>
          </a:p>
        </p:txBody>
      </p:sp>
      <p:cxnSp>
        <p:nvCxnSpPr>
          <p:cNvPr id="35" name="Conector recto 34">
            <a:extLst>
              <a:ext uri="{FF2B5EF4-FFF2-40B4-BE49-F238E27FC236}">
                <a16:creationId xmlns:a16="http://schemas.microsoft.com/office/drawing/2014/main" id="{B11DB1E4-A74D-7D41-ABD1-870012FF4882}"/>
              </a:ext>
            </a:extLst>
          </p:cNvPr>
          <p:cNvCxnSpPr>
            <a:cxnSpLocks/>
          </p:cNvCxnSpPr>
          <p:nvPr/>
        </p:nvCxnSpPr>
        <p:spPr>
          <a:xfrm>
            <a:off x="4494139" y="2902397"/>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6FED5EBD-85B9-CC4B-A9D4-65EF9B06A05F}"/>
              </a:ext>
            </a:extLst>
          </p:cNvPr>
          <p:cNvCxnSpPr>
            <a:cxnSpLocks/>
          </p:cNvCxnSpPr>
          <p:nvPr/>
        </p:nvCxnSpPr>
        <p:spPr>
          <a:xfrm>
            <a:off x="6699964" y="2902397"/>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ector recto 36">
            <a:extLst>
              <a:ext uri="{FF2B5EF4-FFF2-40B4-BE49-F238E27FC236}">
                <a16:creationId xmlns:a16="http://schemas.microsoft.com/office/drawing/2014/main" id="{75BBD363-0E1B-7B41-A32A-281626EBDA62}"/>
              </a:ext>
            </a:extLst>
          </p:cNvPr>
          <p:cNvCxnSpPr>
            <a:cxnSpLocks/>
          </p:cNvCxnSpPr>
          <p:nvPr/>
        </p:nvCxnSpPr>
        <p:spPr>
          <a:xfrm>
            <a:off x="9084376" y="2902397"/>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C6EAB28C-8F2C-CF4C-A897-3A35E29054CB}"/>
              </a:ext>
            </a:extLst>
          </p:cNvPr>
          <p:cNvCxnSpPr>
            <a:cxnSpLocks/>
          </p:cNvCxnSpPr>
          <p:nvPr/>
        </p:nvCxnSpPr>
        <p:spPr>
          <a:xfrm>
            <a:off x="11352139" y="2902397"/>
            <a:ext cx="10167" cy="1207871"/>
          </a:xfrm>
          <a:prstGeom prst="line">
            <a:avLst/>
          </a:prstGeom>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B8E289DA-8896-114B-96AA-97AF21296D62}"/>
              </a:ext>
            </a:extLst>
          </p:cNvPr>
          <p:cNvSpPr txBox="1"/>
          <p:nvPr/>
        </p:nvSpPr>
        <p:spPr>
          <a:xfrm>
            <a:off x="5310779" y="2902867"/>
            <a:ext cx="80243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TOTAL</a:t>
            </a:r>
          </a:p>
        </p:txBody>
      </p:sp>
      <p:sp>
        <p:nvSpPr>
          <p:cNvPr id="42" name="CuadroTexto 41">
            <a:extLst>
              <a:ext uri="{FF2B5EF4-FFF2-40B4-BE49-F238E27FC236}">
                <a16:creationId xmlns:a16="http://schemas.microsoft.com/office/drawing/2014/main" id="{B6EC36B8-8338-DC43-9A92-EB92531FAB9E}"/>
              </a:ext>
            </a:extLst>
          </p:cNvPr>
          <p:cNvSpPr txBox="1"/>
          <p:nvPr/>
        </p:nvSpPr>
        <p:spPr>
          <a:xfrm>
            <a:off x="7482169" y="2902867"/>
            <a:ext cx="158628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PLAZO EJECUCIÓN</a:t>
            </a:r>
          </a:p>
        </p:txBody>
      </p:sp>
      <p:sp>
        <p:nvSpPr>
          <p:cNvPr id="43" name="CuadroTexto 42">
            <a:extLst>
              <a:ext uri="{FF2B5EF4-FFF2-40B4-BE49-F238E27FC236}">
                <a16:creationId xmlns:a16="http://schemas.microsoft.com/office/drawing/2014/main" id="{0819A66A-35E6-4D40-9589-62DDC222FA3A}"/>
              </a:ext>
            </a:extLst>
          </p:cNvPr>
          <p:cNvSpPr txBox="1"/>
          <p:nvPr/>
        </p:nvSpPr>
        <p:spPr>
          <a:xfrm>
            <a:off x="9877517" y="2902867"/>
            <a:ext cx="1453821"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ALIADOS</a:t>
            </a:r>
          </a:p>
        </p:txBody>
      </p:sp>
      <p:sp>
        <p:nvSpPr>
          <p:cNvPr id="44" name="CuadroTexto 43">
            <a:extLst>
              <a:ext uri="{FF2B5EF4-FFF2-40B4-BE49-F238E27FC236}">
                <a16:creationId xmlns:a16="http://schemas.microsoft.com/office/drawing/2014/main" id="{9911312C-112F-894C-BF15-DF488D9037DF}"/>
              </a:ext>
            </a:extLst>
          </p:cNvPr>
          <p:cNvSpPr txBox="1"/>
          <p:nvPr/>
        </p:nvSpPr>
        <p:spPr>
          <a:xfrm>
            <a:off x="5140108" y="3141140"/>
            <a:ext cx="1787073" cy="369332"/>
          </a:xfrm>
          <a:prstGeom prst="rect">
            <a:avLst/>
          </a:prstGeom>
          <a:noFill/>
        </p:spPr>
        <p:txBody>
          <a:bodyPr wrap="square" rtlCol="0">
            <a:spAutoFit/>
          </a:bodyPr>
          <a:lstStyle/>
          <a:p>
            <a:r>
              <a:rPr lang="es-CO" b="1" dirty="0">
                <a:latin typeface="Arial" panose="020B0604020202020204" pitchFamily="34" charset="0"/>
                <a:cs typeface="Arial" panose="020B0604020202020204" pitchFamily="34" charset="0"/>
              </a:rPr>
              <a:t>$613.138.890</a:t>
            </a:r>
          </a:p>
        </p:txBody>
      </p:sp>
      <p:sp>
        <p:nvSpPr>
          <p:cNvPr id="46" name="CuadroTexto 45">
            <a:extLst>
              <a:ext uri="{FF2B5EF4-FFF2-40B4-BE49-F238E27FC236}">
                <a16:creationId xmlns:a16="http://schemas.microsoft.com/office/drawing/2014/main" id="{29A404AC-A829-C140-8F4C-F7523414CE3C}"/>
              </a:ext>
            </a:extLst>
          </p:cNvPr>
          <p:cNvSpPr txBox="1"/>
          <p:nvPr/>
        </p:nvSpPr>
        <p:spPr>
          <a:xfrm>
            <a:off x="5129397" y="3532194"/>
            <a:ext cx="1521976" cy="307777"/>
          </a:xfrm>
          <a:prstGeom prst="rect">
            <a:avLst/>
          </a:prstGeom>
          <a:noFill/>
        </p:spPr>
        <p:txBody>
          <a:bodyPr wrap="square" rtlCol="0">
            <a:spAutoFit/>
          </a:bodyPr>
          <a:lstStyle/>
          <a:p>
            <a:r>
              <a:rPr lang="es-CO" sz="1400" b="1" dirty="0">
                <a:solidFill>
                  <a:srgbClr val="021C8A"/>
                </a:solidFill>
                <a:latin typeface="Arial" panose="020B0604020202020204" pitchFamily="34" charset="0"/>
                <a:cs typeface="Arial" panose="020B0604020202020204" pitchFamily="34" charset="0"/>
              </a:rPr>
              <a:t>MILLONES</a:t>
            </a:r>
          </a:p>
        </p:txBody>
      </p:sp>
      <p:sp>
        <p:nvSpPr>
          <p:cNvPr id="50" name="Rectángulo 49">
            <a:extLst>
              <a:ext uri="{FF2B5EF4-FFF2-40B4-BE49-F238E27FC236}">
                <a16:creationId xmlns:a16="http://schemas.microsoft.com/office/drawing/2014/main" id="{A8978F0A-CC10-7C4D-A41A-A01E3ABC4EDF}"/>
              </a:ext>
            </a:extLst>
          </p:cNvPr>
          <p:cNvSpPr/>
          <p:nvPr/>
        </p:nvSpPr>
        <p:spPr>
          <a:xfrm>
            <a:off x="2347748" y="1514480"/>
            <a:ext cx="9001753" cy="1370431"/>
          </a:xfrm>
          <a:prstGeom prst="rect">
            <a:avLst/>
          </a:prstGeom>
          <a:solidFill>
            <a:schemeClr val="bg1"/>
          </a:solidFill>
          <a:ln w="9525">
            <a:solidFill>
              <a:srgbClr val="021C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7" name="CuadroTexto 46">
            <a:extLst>
              <a:ext uri="{FF2B5EF4-FFF2-40B4-BE49-F238E27FC236}">
                <a16:creationId xmlns:a16="http://schemas.microsoft.com/office/drawing/2014/main" id="{B4C540E1-DAD5-E747-81B2-7543F0EE589F}"/>
              </a:ext>
            </a:extLst>
          </p:cNvPr>
          <p:cNvSpPr txBox="1"/>
          <p:nvPr/>
        </p:nvSpPr>
        <p:spPr>
          <a:xfrm>
            <a:off x="5453134" y="4126983"/>
            <a:ext cx="1460980"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IMPACTO</a:t>
            </a:r>
          </a:p>
        </p:txBody>
      </p:sp>
      <p:cxnSp>
        <p:nvCxnSpPr>
          <p:cNvPr id="55" name="Conector recto 54">
            <a:extLst>
              <a:ext uri="{FF2B5EF4-FFF2-40B4-BE49-F238E27FC236}">
                <a16:creationId xmlns:a16="http://schemas.microsoft.com/office/drawing/2014/main" id="{ADABB8FD-6E3E-1A46-A6B1-623A184BCCB5}"/>
              </a:ext>
            </a:extLst>
          </p:cNvPr>
          <p:cNvCxnSpPr>
            <a:cxnSpLocks/>
          </p:cNvCxnSpPr>
          <p:nvPr/>
        </p:nvCxnSpPr>
        <p:spPr>
          <a:xfrm>
            <a:off x="6699964" y="1648322"/>
            <a:ext cx="0" cy="1096409"/>
          </a:xfrm>
          <a:prstGeom prst="line">
            <a:avLst/>
          </a:prstGeom>
        </p:spPr>
        <p:style>
          <a:lnRef idx="1">
            <a:schemeClr val="accent1"/>
          </a:lnRef>
          <a:fillRef idx="0">
            <a:schemeClr val="accent1"/>
          </a:fillRef>
          <a:effectRef idx="0">
            <a:schemeClr val="accent1"/>
          </a:effectRef>
          <a:fontRef idx="minor">
            <a:schemeClr val="tx1"/>
          </a:fontRef>
        </p:style>
      </p:cxnSp>
      <p:sp>
        <p:nvSpPr>
          <p:cNvPr id="64" name="CuadroTexto 63">
            <a:extLst>
              <a:ext uri="{FF2B5EF4-FFF2-40B4-BE49-F238E27FC236}">
                <a16:creationId xmlns:a16="http://schemas.microsoft.com/office/drawing/2014/main" id="{2CB2FB20-EF5E-7E48-A5EF-9FD5B71FFECA}"/>
              </a:ext>
            </a:extLst>
          </p:cNvPr>
          <p:cNvSpPr txBox="1"/>
          <p:nvPr/>
        </p:nvSpPr>
        <p:spPr>
          <a:xfrm>
            <a:off x="2458781" y="1701582"/>
            <a:ext cx="4192589" cy="900246"/>
          </a:xfrm>
          <a:prstGeom prst="rect">
            <a:avLst/>
          </a:prstGeom>
          <a:noFill/>
        </p:spPr>
        <p:txBody>
          <a:bodyPr wrap="square" rtlCol="0">
            <a:spAutoFit/>
          </a:bodyPr>
          <a:lstStyle/>
          <a:p>
            <a:pPr algn="just" fontAlgn="auto">
              <a:spcBef>
                <a:spcPts val="0"/>
              </a:spcBef>
              <a:spcAft>
                <a:spcPts val="0"/>
              </a:spcAft>
              <a:defRPr/>
            </a:pPr>
            <a:r>
              <a:rPr lang="es-ES" sz="1050" dirty="0">
                <a:solidFill>
                  <a:schemeClr val="bg1">
                    <a:lumMod val="50000"/>
                  </a:schemeClr>
                </a:solidFill>
                <a:latin typeface="Arial" panose="020B0604020202020204" pitchFamily="34" charset="0"/>
              </a:rPr>
              <a:t>Sistema de monitoreo remoto de pacientes en manejo ambulatorio, mediante el uso de dispositivos que midan las principales variables fisiológicas que se alteran en caso de progresión de la infección (temperatura, porcentaje de saturación de oxígeno en la sangre, frecuencia respiratoria y frecuencia cardíaca).</a:t>
            </a:r>
          </a:p>
        </p:txBody>
      </p:sp>
      <p:sp>
        <p:nvSpPr>
          <p:cNvPr id="65" name="CuadroTexto 64">
            <a:extLst>
              <a:ext uri="{FF2B5EF4-FFF2-40B4-BE49-F238E27FC236}">
                <a16:creationId xmlns:a16="http://schemas.microsoft.com/office/drawing/2014/main" id="{91C37224-F278-A344-9BDE-FE5BE41121AE}"/>
              </a:ext>
            </a:extLst>
          </p:cNvPr>
          <p:cNvSpPr txBox="1"/>
          <p:nvPr/>
        </p:nvSpPr>
        <p:spPr>
          <a:xfrm>
            <a:off x="6850727" y="1767378"/>
            <a:ext cx="4310319" cy="577081"/>
          </a:xfrm>
          <a:prstGeom prst="rect">
            <a:avLst/>
          </a:prstGeom>
          <a:noFill/>
        </p:spPr>
        <p:txBody>
          <a:bodyPr wrap="square" rtlCol="0">
            <a:spAutoFit/>
          </a:bodyPr>
          <a:lstStyle/>
          <a:p>
            <a:pPr algn="just" fontAlgn="auto">
              <a:spcBef>
                <a:spcPts val="0"/>
              </a:spcBef>
              <a:spcAft>
                <a:spcPts val="0"/>
              </a:spcAft>
              <a:defRPr/>
            </a:pPr>
            <a:r>
              <a:rPr lang="es-ES" sz="1050" dirty="0">
                <a:solidFill>
                  <a:schemeClr val="bg1">
                    <a:lumMod val="50000"/>
                  </a:schemeClr>
                </a:solidFill>
                <a:latin typeface="Arial" panose="020B0604020202020204" pitchFamily="34" charset="0"/>
              </a:rPr>
              <a:t>Sistema integrado al sistema de información del Hospital, con visualización e interpretación de los datos en tiempo real por el personal de salud.</a:t>
            </a:r>
          </a:p>
        </p:txBody>
      </p:sp>
      <p:sp>
        <p:nvSpPr>
          <p:cNvPr id="66" name="CuadroTexto 65">
            <a:extLst>
              <a:ext uri="{FF2B5EF4-FFF2-40B4-BE49-F238E27FC236}">
                <a16:creationId xmlns:a16="http://schemas.microsoft.com/office/drawing/2014/main" id="{6C1AD564-6807-014E-9E74-4F6EC45F9BD2}"/>
              </a:ext>
            </a:extLst>
          </p:cNvPr>
          <p:cNvSpPr txBox="1"/>
          <p:nvPr/>
        </p:nvSpPr>
        <p:spPr>
          <a:xfrm>
            <a:off x="5496228" y="4309160"/>
            <a:ext cx="5144332" cy="1015663"/>
          </a:xfrm>
          <a:prstGeom prst="rect">
            <a:avLst/>
          </a:prstGeom>
          <a:noFill/>
        </p:spPr>
        <p:txBody>
          <a:bodyPr wrap="square" rtlCol="0">
            <a:spAutoFit/>
          </a:bodyPr>
          <a:lstStyle/>
          <a:p>
            <a:pPr marL="171450" indent="-171450" fontAlgn="auto">
              <a:spcBef>
                <a:spcPts val="0"/>
              </a:spcBef>
              <a:spcAft>
                <a:spcPts val="0"/>
              </a:spcAft>
              <a:buFont typeface="Arial" panose="020B0604020202020204" pitchFamily="34" charset="0"/>
              <a:buChar char="•"/>
              <a:defRPr/>
            </a:pPr>
            <a:r>
              <a:rPr lang="es-ES" sz="1000" dirty="0">
                <a:solidFill>
                  <a:schemeClr val="bg1">
                    <a:lumMod val="50000"/>
                  </a:schemeClr>
                </a:solidFill>
                <a:latin typeface="Arial" panose="020B0604020202020204" pitchFamily="34" charset="0"/>
              </a:rPr>
              <a:t>Mejor atención al paciente y desde su hogar.</a:t>
            </a:r>
          </a:p>
          <a:p>
            <a:pPr marL="171450" indent="-171450" fontAlgn="auto">
              <a:spcBef>
                <a:spcPts val="0"/>
              </a:spcBef>
              <a:spcAft>
                <a:spcPts val="0"/>
              </a:spcAft>
              <a:buFont typeface="Arial" panose="020B0604020202020204" pitchFamily="34" charset="0"/>
              <a:buChar char="•"/>
              <a:defRPr/>
            </a:pPr>
            <a:r>
              <a:rPr lang="es-ES" sz="1000" dirty="0">
                <a:solidFill>
                  <a:schemeClr val="bg1">
                    <a:lumMod val="50000"/>
                  </a:schemeClr>
                </a:solidFill>
                <a:latin typeface="Arial" panose="020B0604020202020204" pitchFamily="34" charset="0"/>
              </a:rPr>
              <a:t>Facilita la comunicación paciente – personal de salud.</a:t>
            </a:r>
          </a:p>
          <a:p>
            <a:pPr marL="171450" indent="-171450" fontAlgn="auto">
              <a:spcBef>
                <a:spcPts val="0"/>
              </a:spcBef>
              <a:spcAft>
                <a:spcPts val="0"/>
              </a:spcAft>
              <a:buFont typeface="Arial" panose="020B0604020202020204" pitchFamily="34" charset="0"/>
              <a:buChar char="•"/>
              <a:defRPr/>
            </a:pPr>
            <a:r>
              <a:rPr lang="es-ES" sz="1000" dirty="0">
                <a:solidFill>
                  <a:schemeClr val="bg1">
                    <a:lumMod val="50000"/>
                  </a:schemeClr>
                </a:solidFill>
                <a:latin typeface="Arial" panose="020B0604020202020204" pitchFamily="34" charset="0"/>
              </a:rPr>
              <a:t>Evita el desplazamiento del personal salud y pacientes.</a:t>
            </a:r>
          </a:p>
          <a:p>
            <a:pPr marL="171450" indent="-171450" fontAlgn="auto">
              <a:spcBef>
                <a:spcPts val="0"/>
              </a:spcBef>
              <a:spcAft>
                <a:spcPts val="0"/>
              </a:spcAft>
              <a:buFont typeface="Arial" panose="020B0604020202020204" pitchFamily="34" charset="0"/>
              <a:buChar char="•"/>
              <a:defRPr/>
            </a:pPr>
            <a:r>
              <a:rPr lang="es-ES" sz="1000" dirty="0">
                <a:solidFill>
                  <a:schemeClr val="bg1">
                    <a:lumMod val="50000"/>
                  </a:schemeClr>
                </a:solidFill>
                <a:latin typeface="Arial" panose="020B0604020202020204" pitchFamily="34" charset="0"/>
              </a:rPr>
              <a:t>Disminuye el riesgo de contagio.</a:t>
            </a:r>
          </a:p>
          <a:p>
            <a:pPr marL="171450" indent="-171450" fontAlgn="auto">
              <a:spcBef>
                <a:spcPts val="0"/>
              </a:spcBef>
              <a:spcAft>
                <a:spcPts val="0"/>
              </a:spcAft>
              <a:buFont typeface="Arial" panose="020B0604020202020204" pitchFamily="34" charset="0"/>
              <a:buChar char="•"/>
              <a:defRPr/>
            </a:pPr>
            <a:r>
              <a:rPr lang="es-ES" sz="1000" dirty="0">
                <a:solidFill>
                  <a:schemeClr val="bg1">
                    <a:lumMod val="50000"/>
                  </a:schemeClr>
                </a:solidFill>
                <a:latin typeface="Arial" panose="020B0604020202020204" pitchFamily="34" charset="0"/>
              </a:rPr>
              <a:t>Disminuye saturación de los servicios de salud.</a:t>
            </a:r>
          </a:p>
          <a:p>
            <a:pPr marL="171450" indent="-171450" fontAlgn="auto">
              <a:spcBef>
                <a:spcPts val="0"/>
              </a:spcBef>
              <a:spcAft>
                <a:spcPts val="0"/>
              </a:spcAft>
              <a:buFont typeface="Arial" panose="020B0604020202020204" pitchFamily="34" charset="0"/>
              <a:buChar char="•"/>
              <a:defRPr/>
            </a:pPr>
            <a:r>
              <a:rPr lang="es-ES" sz="1000" dirty="0">
                <a:solidFill>
                  <a:schemeClr val="bg1">
                    <a:lumMod val="50000"/>
                  </a:schemeClr>
                </a:solidFill>
                <a:latin typeface="Arial" panose="020B0604020202020204" pitchFamily="34" charset="0"/>
              </a:rPr>
              <a:t>Permite tomar decisiones oportunas por parte del equipo de salud.</a:t>
            </a:r>
          </a:p>
        </p:txBody>
      </p:sp>
      <p:sp>
        <p:nvSpPr>
          <p:cNvPr id="67" name="CuadroTexto 66">
            <a:extLst>
              <a:ext uri="{FF2B5EF4-FFF2-40B4-BE49-F238E27FC236}">
                <a16:creationId xmlns:a16="http://schemas.microsoft.com/office/drawing/2014/main" id="{61348897-3D94-C24D-8659-E99290FFAEC2}"/>
              </a:ext>
            </a:extLst>
          </p:cNvPr>
          <p:cNvSpPr txBox="1"/>
          <p:nvPr/>
        </p:nvSpPr>
        <p:spPr>
          <a:xfrm>
            <a:off x="2921642" y="3163215"/>
            <a:ext cx="1564719" cy="954107"/>
          </a:xfrm>
          <a:prstGeom prst="rect">
            <a:avLst/>
          </a:prstGeom>
          <a:noFill/>
        </p:spPr>
        <p:txBody>
          <a:bodyPr wrap="square" rtlCol="0">
            <a:spAutoFit/>
          </a:bodyPr>
          <a:lstStyle/>
          <a:p>
            <a:r>
              <a:rPr lang="es-ES" sz="800" dirty="0">
                <a:solidFill>
                  <a:schemeClr val="bg1">
                    <a:lumMod val="50000"/>
                  </a:schemeClr>
                </a:solidFill>
                <a:latin typeface="Arial" panose="020B0604020202020204" pitchFamily="34" charset="0"/>
              </a:rPr>
              <a:t>Equipos y dispositivos médicos para el manejo de pacientes con Covid-19 y otras infecciones respiratorias agudas, garantizando la seguridad de los profesionales de la salud.  </a:t>
            </a:r>
          </a:p>
        </p:txBody>
      </p:sp>
      <p:sp>
        <p:nvSpPr>
          <p:cNvPr id="68" name="CuadroTexto 67">
            <a:extLst>
              <a:ext uri="{FF2B5EF4-FFF2-40B4-BE49-F238E27FC236}">
                <a16:creationId xmlns:a16="http://schemas.microsoft.com/office/drawing/2014/main" id="{CB8D002D-C1E9-0447-94E1-1F5C988F369B}"/>
              </a:ext>
            </a:extLst>
          </p:cNvPr>
          <p:cNvSpPr txBox="1"/>
          <p:nvPr/>
        </p:nvSpPr>
        <p:spPr>
          <a:xfrm>
            <a:off x="7489168" y="3166245"/>
            <a:ext cx="1189042" cy="246221"/>
          </a:xfrm>
          <a:prstGeom prst="rect">
            <a:avLst/>
          </a:prstGeom>
          <a:noFill/>
        </p:spPr>
        <p:txBody>
          <a:bodyPr wrap="square" rtlCol="0">
            <a:spAutoFit/>
          </a:bodyPr>
          <a:lstStyle/>
          <a:p>
            <a:pPr fontAlgn="auto">
              <a:spcBef>
                <a:spcPts val="0"/>
              </a:spcBef>
              <a:spcAft>
                <a:spcPts val="0"/>
              </a:spcAft>
              <a:defRPr/>
            </a:pPr>
            <a:r>
              <a:rPr lang="es-ES" sz="1000" dirty="0">
                <a:solidFill>
                  <a:schemeClr val="bg1">
                    <a:lumMod val="50000"/>
                  </a:schemeClr>
                </a:solidFill>
                <a:latin typeface="Arial" panose="020B0604020202020204" pitchFamily="34" charset="0"/>
              </a:rPr>
              <a:t>8 MESES</a:t>
            </a:r>
          </a:p>
        </p:txBody>
      </p:sp>
      <p:sp>
        <p:nvSpPr>
          <p:cNvPr id="69" name="CuadroTexto 68">
            <a:extLst>
              <a:ext uri="{FF2B5EF4-FFF2-40B4-BE49-F238E27FC236}">
                <a16:creationId xmlns:a16="http://schemas.microsoft.com/office/drawing/2014/main" id="{36263815-41DF-E441-9D81-5B6D0EC37B5F}"/>
              </a:ext>
            </a:extLst>
          </p:cNvPr>
          <p:cNvSpPr txBox="1"/>
          <p:nvPr/>
        </p:nvSpPr>
        <p:spPr>
          <a:xfrm>
            <a:off x="9904121" y="3166245"/>
            <a:ext cx="1345381" cy="553998"/>
          </a:xfrm>
          <a:prstGeom prst="rect">
            <a:avLst/>
          </a:prstGeom>
          <a:noFill/>
        </p:spPr>
        <p:txBody>
          <a:bodyPr wrap="square" rtlCol="0">
            <a:spAutoFit/>
          </a:bodyPr>
          <a:lstStyle/>
          <a:p>
            <a:pPr fontAlgn="auto">
              <a:spcBef>
                <a:spcPts val="0"/>
              </a:spcBef>
              <a:spcAft>
                <a:spcPts val="0"/>
              </a:spcAft>
              <a:defRPr/>
            </a:pPr>
            <a:r>
              <a:rPr lang="es-ES" sz="1000" dirty="0">
                <a:solidFill>
                  <a:schemeClr val="bg1">
                    <a:lumMod val="50000"/>
                  </a:schemeClr>
                </a:solidFill>
                <a:latin typeface="Arial" panose="020B0604020202020204" pitchFamily="34" charset="0"/>
              </a:rPr>
              <a:t>Hospital Universitario San Ignacio</a:t>
            </a:r>
          </a:p>
        </p:txBody>
      </p:sp>
      <p:pic>
        <p:nvPicPr>
          <p:cNvPr id="38" name="Picture 37" descr="A picture containing food&#10;&#10;Description automatically generated">
            <a:extLst>
              <a:ext uri="{FF2B5EF4-FFF2-40B4-BE49-F238E27FC236}">
                <a16:creationId xmlns:a16="http://schemas.microsoft.com/office/drawing/2014/main" id="{192F73F0-AED0-4640-A3BC-410CA8061884}"/>
              </a:ext>
            </a:extLst>
          </p:cNvPr>
          <p:cNvPicPr/>
          <p:nvPr/>
        </p:nvPicPr>
        <p:blipFill>
          <a:blip r:embed="rId7">
            <a:extLst>
              <a:ext uri="{28A0092B-C50C-407E-A947-70E740481C1C}">
                <a14:useLocalDpi xmlns:a14="http://schemas.microsoft.com/office/drawing/2010/main" val="0"/>
              </a:ext>
            </a:extLst>
          </a:blip>
          <a:stretch>
            <a:fillRect/>
          </a:stretch>
        </p:blipFill>
        <p:spPr>
          <a:xfrm>
            <a:off x="71052" y="1616075"/>
            <a:ext cx="2150617" cy="728384"/>
          </a:xfrm>
          <a:prstGeom prst="rect">
            <a:avLst/>
          </a:prstGeom>
        </p:spPr>
      </p:pic>
      <p:pic>
        <p:nvPicPr>
          <p:cNvPr id="39" name="Picture 38" descr="A black sign with white text&#10;&#10;Description automatically generated">
            <a:extLst>
              <a:ext uri="{FF2B5EF4-FFF2-40B4-BE49-F238E27FC236}">
                <a16:creationId xmlns:a16="http://schemas.microsoft.com/office/drawing/2014/main" id="{D081DFDB-1BB7-4EE3-BB65-48FEE868F27A}"/>
              </a:ext>
            </a:extLst>
          </p:cNvPr>
          <p:cNvPicPr/>
          <p:nvPr/>
        </p:nvPicPr>
        <p:blipFill>
          <a:blip r:embed="rId8">
            <a:extLst>
              <a:ext uri="{28A0092B-C50C-407E-A947-70E740481C1C}">
                <a14:useLocalDpi xmlns:a14="http://schemas.microsoft.com/office/drawing/2010/main" val="0"/>
              </a:ext>
            </a:extLst>
          </a:blip>
          <a:stretch>
            <a:fillRect/>
          </a:stretch>
        </p:blipFill>
        <p:spPr>
          <a:xfrm>
            <a:off x="272933" y="2485847"/>
            <a:ext cx="1878135" cy="605328"/>
          </a:xfrm>
          <a:prstGeom prst="rect">
            <a:avLst/>
          </a:prstGeom>
        </p:spPr>
      </p:pic>
      <p:pic>
        <p:nvPicPr>
          <p:cNvPr id="48" name="Picture 47">
            <a:extLst>
              <a:ext uri="{FF2B5EF4-FFF2-40B4-BE49-F238E27FC236}">
                <a16:creationId xmlns:a16="http://schemas.microsoft.com/office/drawing/2014/main" id="{35528B45-AC10-40AA-84A0-699CFC622AA3}"/>
              </a:ext>
            </a:extLst>
          </p:cNvPr>
          <p:cNvPicPr/>
          <p:nvPr/>
        </p:nvPicPr>
        <p:blipFill>
          <a:blip r:embed="rId9">
            <a:extLst>
              <a:ext uri="{28A0092B-C50C-407E-A947-70E740481C1C}">
                <a14:useLocalDpi xmlns:a14="http://schemas.microsoft.com/office/drawing/2010/main" val="0"/>
              </a:ext>
            </a:extLst>
          </a:blip>
          <a:srcRect/>
          <a:stretch>
            <a:fillRect/>
          </a:stretch>
        </p:blipFill>
        <p:spPr bwMode="auto">
          <a:xfrm>
            <a:off x="269262" y="3350345"/>
            <a:ext cx="1915606" cy="646876"/>
          </a:xfrm>
          <a:prstGeom prst="rect">
            <a:avLst/>
          </a:prstGeom>
          <a:noFill/>
          <a:ln>
            <a:noFill/>
          </a:ln>
        </p:spPr>
      </p:pic>
      <p:pic>
        <p:nvPicPr>
          <p:cNvPr id="2" name="Graphic 1">
            <a:extLst>
              <a:ext uri="{FF2B5EF4-FFF2-40B4-BE49-F238E27FC236}">
                <a16:creationId xmlns:a16="http://schemas.microsoft.com/office/drawing/2014/main" id="{C01C59A7-3A38-4C34-AC8F-4DAC06F31245}"/>
              </a:ext>
            </a:extLst>
          </p:cNvPr>
          <p:cNvPicPr>
            <a:picLocks noChangeAspect="1"/>
          </p:cNvPicPr>
          <p:nvPr/>
        </p:nvPicPr>
        <p:blipFill rotWithShape="1">
          <a:blip r:embed="rId10">
            <a:extLst>
              <a:ext uri="{96DAC541-7B7A-43D3-8B79-37D633B846F1}">
                <asvg:svgBlip xmlns:asvg="http://schemas.microsoft.com/office/drawing/2016/SVG/main" r:embed="rId11"/>
              </a:ext>
            </a:extLst>
          </a:blip>
          <a:srcRect l="6062"/>
          <a:stretch/>
        </p:blipFill>
        <p:spPr>
          <a:xfrm>
            <a:off x="234057" y="4256390"/>
            <a:ext cx="5136100" cy="2323703"/>
          </a:xfrm>
          <a:prstGeom prst="rect">
            <a:avLst/>
          </a:prstGeom>
        </p:spPr>
      </p:pic>
    </p:spTree>
    <p:extLst>
      <p:ext uri="{BB962C8B-B14F-4D97-AF65-F5344CB8AC3E}">
        <p14:creationId xmlns:p14="http://schemas.microsoft.com/office/powerpoint/2010/main" val="273449756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C97C243E8C4DA4CA8516F85D89938BA" ma:contentTypeVersion="7" ma:contentTypeDescription="Create a new document." ma:contentTypeScope="" ma:versionID="8bd5e1720fef5bd81ffd09ecc0bb4b45">
  <xsd:schema xmlns:xsd="http://www.w3.org/2001/XMLSchema" xmlns:xs="http://www.w3.org/2001/XMLSchema" xmlns:p="http://schemas.microsoft.com/office/2006/metadata/properties" xmlns:ns2="c5d4be7a-ccd6-48c0-8e87-1b3a893ef74d" targetNamespace="http://schemas.microsoft.com/office/2006/metadata/properties" ma:root="true" ma:fieldsID="165b2f734ec5e7f795d887b79ec478b9" ns2:_="">
    <xsd:import namespace="c5d4be7a-ccd6-48c0-8e87-1b3a893ef74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d4be7a-ccd6-48c0-8e87-1b3a893ef74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95988E6-704A-433C-8F69-C26B57F96843}">
  <ds:schemaRefs>
    <ds:schemaRef ds:uri="http://schemas.microsoft.com/sharepoint/v3/contenttype/forms"/>
  </ds:schemaRefs>
</ds:datastoreItem>
</file>

<file path=customXml/itemProps2.xml><?xml version="1.0" encoding="utf-8"?>
<ds:datastoreItem xmlns:ds="http://schemas.openxmlformats.org/officeDocument/2006/customXml" ds:itemID="{9513E5C0-A1D7-4054-9115-66A8627F95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5d4be7a-ccd6-48c0-8e87-1b3a893ef7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F4B2900-9628-42E0-B79D-F14AF680377A}">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113</TotalTime>
  <Words>183</Words>
  <Application>Microsoft Office PowerPoint</Application>
  <PresentationFormat>Panorámica</PresentationFormat>
  <Paragraphs>21</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Tema de Office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Fabian Yesid Casallas Pena</dc:creator>
  <cp:lastModifiedBy>KATHERINE</cp:lastModifiedBy>
  <cp:revision>8</cp:revision>
  <dcterms:created xsi:type="dcterms:W3CDTF">2020-06-18T16:06:13Z</dcterms:created>
  <dcterms:modified xsi:type="dcterms:W3CDTF">2020-06-19T14:03:54Z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0x010100CC97C243E8C4DA4CA8516F85D89938BA</vt:lpwstr>
  </property>
</Properties>
</file>