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1C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74"/>
    <p:restoredTop sz="94715"/>
  </p:normalViewPr>
  <p:slideViewPr>
    <p:cSldViewPr snapToGrid="0" snapToObjects="1">
      <p:cViewPr>
        <p:scale>
          <a:sx n="60" d="100"/>
          <a:sy n="60" d="100"/>
        </p:scale>
        <p:origin x="-978"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095D51-5964-4544-9B2F-97E0ECC73BE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116B944A-3BBE-844D-8949-5257EB204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006CA77E-A006-A64F-A7C0-C414DAC42893}"/>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A6EA85B1-7911-994B-8381-358C67696F6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B02C01D-A35E-CB46-9188-0D9ECB24975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21433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713EAF-60A7-F446-9FBD-20A74600346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1C995C41-AC7F-1444-9412-813CA5458A2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4A9ACFA-A48B-534D-88FB-E1F74DEA607D}"/>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8D350AE3-3653-F44A-B50A-E6A8288DCDD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9AD8FB3-6032-3348-BA56-5831AE55437F}"/>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843918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F6C17B3-B929-7747-8AA7-823A765933D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7C610F4C-28C4-034D-8767-BBB56CA1E81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084516A-5CFD-3640-9A06-E969C9761CB0}"/>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61C363F0-F59A-4746-AC3D-8ED940F6C2B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86BDCED-B4F2-904C-913C-1F3F703B0CF2}"/>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66108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981BD-2E95-A649-9B15-9F6691F41EC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EC8319D4-41A3-8243-8204-F1C0C811C0E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E586C75-6A94-FF40-A569-82500656D2D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777EF5CB-E576-7946-A39B-568DFB4EA4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72E47C0-2F0C-1042-B58F-A1DE7FF15BCD}"/>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2135748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9CC62A-0798-8448-BCF3-C0A72C880DC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89C6F310-CB22-3148-B5E1-F93B46A9B7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151D89E-0C7A-BB4A-A51B-FEA8E4CF65D6}"/>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49AE42BB-A968-534B-815F-A697640C5D1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300714A-2D1E-0A46-934D-16D489E889D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55656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A2EE35-19B7-2145-AEC2-BC65250EBB79}"/>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F1CF2EC-91DE-2848-A668-0D83C624E4E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BF673B1B-6458-A941-99AB-A358E5A4BF9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6810757C-D380-2348-ADAD-FD1F98779CC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1E2E6315-EB0E-4D4D-B3CF-4AA4038F144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D1197F9-24C9-514A-8F27-B1A6C5B7407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803209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B3FEAC-3A6C-7B4A-B9DC-768864446FF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58AA0B42-DDED-9540-B8D5-042F98E2C5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D45B3DF-3DC8-A541-A924-CA156AC0C25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B30EBC15-BF29-9E4C-919A-1F8FAA3E40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92CE8AE-0BF3-1F40-A82F-5F5633914A5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0D2462D-E55F-9648-ACDB-0F6F1EB9126A}"/>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8" name="Marcador de pie de página 7">
            <a:extLst>
              <a:ext uri="{FF2B5EF4-FFF2-40B4-BE49-F238E27FC236}">
                <a16:creationId xmlns:a16="http://schemas.microsoft.com/office/drawing/2014/main" id="{C6F52428-2E56-194D-AE2F-64BC22A5CACB}"/>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CFD0D555-F22E-7C43-9DF9-A25EF00B98F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111806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882C78-CBAC-1F45-88C0-C7A264BD482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FA9F50C8-A599-0F42-B02C-5656C9E6C199}"/>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4" name="Marcador de pie de página 3">
            <a:extLst>
              <a:ext uri="{FF2B5EF4-FFF2-40B4-BE49-F238E27FC236}">
                <a16:creationId xmlns:a16="http://schemas.microsoft.com/office/drawing/2014/main" id="{628052B0-2C1C-9145-93AD-6D00A157EFBF}"/>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3C8CC111-BC73-0642-8D73-62BE8CBC61DE}"/>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501179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B036A72-97FE-E649-8C8A-F8ADE54DEDB5}"/>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3" name="Marcador de pie de página 2">
            <a:extLst>
              <a:ext uri="{FF2B5EF4-FFF2-40B4-BE49-F238E27FC236}">
                <a16:creationId xmlns:a16="http://schemas.microsoft.com/office/drawing/2014/main" id="{7EA9084D-6465-1840-87FD-C4AB3A4283FA}"/>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B8213EB5-BD95-EE4B-9D1D-528033E1367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9775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32C9F4-9DE3-4A49-8A98-9B816CDB69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7053281-3F17-F742-AFE2-2450A57984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46273944-E34F-994F-BA34-EC775038B2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8B43FC1-59FD-6143-9FB9-0F130A96149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8529494E-43C9-2A42-B4D0-6500577A8FB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3E97D666-AAA7-6948-83CA-F2BF8D1EEA24}"/>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1253555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A590B7-6C1A-8C45-A113-47A8501B1CB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FBF65886-3907-634F-A0C2-997C3F0D61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F003BAD3-99E8-BE44-A162-9FF3870EB2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7B60900-8B75-F24B-AE4A-6EDE06D1033E}"/>
              </a:ext>
            </a:extLst>
          </p:cNvPr>
          <p:cNvSpPr>
            <a:spLocks noGrp="1"/>
          </p:cNvSpPr>
          <p:nvPr>
            <p:ph type="dt" sz="half" idx="10"/>
          </p:nvPr>
        </p:nvSpPr>
        <p:spPr/>
        <p:txBody>
          <a:bodyPr/>
          <a:lstStyle/>
          <a:p>
            <a:fld id="{7EE1DAED-726E-2F45-985D-A4497EBE1335}" type="datetimeFigureOut">
              <a:rPr lang="es-CO" smtClean="0"/>
              <a:t>19/06/2020</a:t>
            </a:fld>
            <a:endParaRPr lang="es-CO"/>
          </a:p>
        </p:txBody>
      </p:sp>
      <p:sp>
        <p:nvSpPr>
          <p:cNvPr id="6" name="Marcador de pie de página 5">
            <a:extLst>
              <a:ext uri="{FF2B5EF4-FFF2-40B4-BE49-F238E27FC236}">
                <a16:creationId xmlns:a16="http://schemas.microsoft.com/office/drawing/2014/main" id="{5C5C4DC8-9024-B547-8EC3-633D1678043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861DC93-CAE3-044F-B78E-27C185F33DA3}"/>
              </a:ext>
            </a:extLst>
          </p:cNvPr>
          <p:cNvSpPr>
            <a:spLocks noGrp="1"/>
          </p:cNvSpPr>
          <p:nvPr>
            <p:ph type="sldNum" sz="quarter" idx="12"/>
          </p:nvPr>
        </p:nvSpPr>
        <p:spPr/>
        <p:txBody>
          <a:bodyPr/>
          <a:lstStyle/>
          <a:p>
            <a:fld id="{EFCB52C5-7B8E-1B41-8097-8D3AFC0718FA}" type="slidenum">
              <a:rPr lang="es-CO" smtClean="0"/>
              <a:t>‹Nº›</a:t>
            </a:fld>
            <a:endParaRPr lang="es-CO"/>
          </a:p>
        </p:txBody>
      </p:sp>
    </p:spTree>
    <p:extLst>
      <p:ext uri="{BB962C8B-B14F-4D97-AF65-F5344CB8AC3E}">
        <p14:creationId xmlns:p14="http://schemas.microsoft.com/office/powerpoint/2010/main" val="4014724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50FF3BA-2A2D-544A-BAA4-0359184759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D479421-ABA5-4843-A7BA-1BB78C66F8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9F51031-805E-1545-86FA-7398592172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1DAED-726E-2F45-985D-A4497EBE1335}" type="datetimeFigureOut">
              <a:rPr lang="es-CO" smtClean="0"/>
              <a:t>19/06/2020</a:t>
            </a:fld>
            <a:endParaRPr lang="es-CO"/>
          </a:p>
        </p:txBody>
      </p:sp>
      <p:sp>
        <p:nvSpPr>
          <p:cNvPr id="5" name="Marcador de pie de página 4">
            <a:extLst>
              <a:ext uri="{FF2B5EF4-FFF2-40B4-BE49-F238E27FC236}">
                <a16:creationId xmlns:a16="http://schemas.microsoft.com/office/drawing/2014/main" id="{2A7544D8-AEC2-F54A-882D-ED38F1DA6F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9ABFB247-DDCB-EA41-B32C-95C39A0390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B52C5-7B8E-1B41-8097-8D3AFC0718FA}" type="slidenum">
              <a:rPr lang="es-CO" smtClean="0"/>
              <a:t>‹Nº›</a:t>
            </a:fld>
            <a:endParaRPr lang="es-CO"/>
          </a:p>
        </p:txBody>
      </p:sp>
    </p:spTree>
    <p:extLst>
      <p:ext uri="{BB962C8B-B14F-4D97-AF65-F5344CB8AC3E}">
        <p14:creationId xmlns:p14="http://schemas.microsoft.com/office/powerpoint/2010/main" val="4082298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BAB6005-2BAF-D042-8B40-F0282197E7AA}"/>
              </a:ext>
            </a:extLst>
          </p:cNvPr>
          <p:cNvPicPr>
            <a:picLocks noChangeAspect="1"/>
          </p:cNvPicPr>
          <p:nvPr/>
        </p:nvPicPr>
        <p:blipFill>
          <a:blip r:embed="rId2"/>
          <a:stretch>
            <a:fillRect/>
          </a:stretch>
        </p:blipFill>
        <p:spPr>
          <a:xfrm>
            <a:off x="0" y="0"/>
            <a:ext cx="12192000" cy="6858000"/>
          </a:xfrm>
          <a:prstGeom prst="rect">
            <a:avLst/>
          </a:prstGeom>
        </p:spPr>
      </p:pic>
      <p:sp>
        <p:nvSpPr>
          <p:cNvPr id="6" name="CuadroTexto 5">
            <a:extLst>
              <a:ext uri="{FF2B5EF4-FFF2-40B4-BE49-F238E27FC236}">
                <a16:creationId xmlns:a16="http://schemas.microsoft.com/office/drawing/2014/main" id="{B7A2B7C6-3A15-1F4B-A0F9-BF7BDEF4F68E}"/>
              </a:ext>
            </a:extLst>
          </p:cNvPr>
          <p:cNvSpPr txBox="1"/>
          <p:nvPr/>
        </p:nvSpPr>
        <p:spPr>
          <a:xfrm>
            <a:off x="5741733" y="544650"/>
            <a:ext cx="3504317" cy="1338828"/>
          </a:xfrm>
          <a:prstGeom prst="rect">
            <a:avLst/>
          </a:prstGeom>
          <a:noFill/>
        </p:spPr>
        <p:txBody>
          <a:bodyPr wrap="square" rtlCol="0">
            <a:spAutoFit/>
          </a:bodyPr>
          <a:lstStyle/>
          <a:p>
            <a:r>
              <a:rPr lang="es-CO" sz="1400" b="1" dirty="0">
                <a:latin typeface="Arial" panose="020B0604020202020204" pitchFamily="34" charset="0"/>
                <a:cs typeface="Arial" panose="020B0604020202020204" pitchFamily="34" charset="0"/>
              </a:rPr>
              <a:t>Desarrollo a escala piloto de una membrana de filtración basada en nanofibras para el manejo de pacientes con infecciones respiratorias agudas-COVID 19.</a:t>
            </a:r>
            <a:endParaRPr lang="en-US" sz="1400" dirty="0">
              <a:latin typeface="Arial" panose="020B0604020202020204" pitchFamily="34" charset="0"/>
              <a:cs typeface="Arial" panose="020B0604020202020204" pitchFamily="34" charset="0"/>
            </a:endParaRPr>
          </a:p>
          <a:p>
            <a:endParaRPr lang="es-CO" sz="1100" b="1" dirty="0">
              <a:latin typeface="Arial" panose="020B0604020202020204" pitchFamily="34" charset="0"/>
              <a:cs typeface="Arial" panose="020B0604020202020204" pitchFamily="34" charset="0"/>
            </a:endParaRPr>
          </a:p>
        </p:txBody>
      </p:sp>
      <p:sp>
        <p:nvSpPr>
          <p:cNvPr id="7" name="CuadroTexto 6">
            <a:extLst>
              <a:ext uri="{FF2B5EF4-FFF2-40B4-BE49-F238E27FC236}">
                <a16:creationId xmlns:a16="http://schemas.microsoft.com/office/drawing/2014/main" id="{C8BBEFE5-04B7-8F41-95B6-BF0EBF318411}"/>
              </a:ext>
            </a:extLst>
          </p:cNvPr>
          <p:cNvSpPr txBox="1"/>
          <p:nvPr/>
        </p:nvSpPr>
        <p:spPr>
          <a:xfrm>
            <a:off x="9648874" y="798310"/>
            <a:ext cx="2028092" cy="307777"/>
          </a:xfrm>
          <a:prstGeom prst="rect">
            <a:avLst/>
          </a:prstGeom>
          <a:noFill/>
        </p:spPr>
        <p:txBody>
          <a:bodyPr wrap="square" rtlCol="0">
            <a:spAutoFit/>
          </a:bodyPr>
          <a:lstStyle/>
          <a:p>
            <a:pPr algn="ctr"/>
            <a:r>
              <a:rPr lang="es-CO" sz="1400" b="1" dirty="0">
                <a:latin typeface="Arial" panose="020B0604020202020204" pitchFamily="34" charset="0"/>
                <a:cs typeface="Arial" panose="020B0604020202020204" pitchFamily="34" charset="0"/>
              </a:rPr>
              <a:t>UNIVERSIDAD EAFIT</a:t>
            </a:r>
          </a:p>
        </p:txBody>
      </p:sp>
      <p:cxnSp>
        <p:nvCxnSpPr>
          <p:cNvPr id="9" name="Conector recto 8">
            <a:extLst>
              <a:ext uri="{FF2B5EF4-FFF2-40B4-BE49-F238E27FC236}">
                <a16:creationId xmlns:a16="http://schemas.microsoft.com/office/drawing/2014/main" id="{A4D819CE-042D-4F40-8A5D-63C5AF787F7C}"/>
              </a:ext>
            </a:extLst>
          </p:cNvPr>
          <p:cNvCxnSpPr>
            <a:cxnSpLocks/>
          </p:cNvCxnSpPr>
          <p:nvPr/>
        </p:nvCxnSpPr>
        <p:spPr>
          <a:xfrm>
            <a:off x="9215120" y="488849"/>
            <a:ext cx="0" cy="825695"/>
          </a:xfrm>
          <a:prstGeom prst="line">
            <a:avLst/>
          </a:prstGeom>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55561E97-8139-094C-B725-2848CB8974E7}"/>
              </a:ext>
            </a:extLst>
          </p:cNvPr>
          <p:cNvSpPr txBox="1"/>
          <p:nvPr/>
        </p:nvSpPr>
        <p:spPr>
          <a:xfrm>
            <a:off x="670574" y="2095648"/>
            <a:ext cx="1398165" cy="307777"/>
          </a:xfrm>
          <a:prstGeom prst="rect">
            <a:avLst/>
          </a:prstGeom>
          <a:noFill/>
        </p:spPr>
        <p:txBody>
          <a:bodyPr wrap="square" rtlCol="0">
            <a:spAutoFit/>
          </a:bodyPr>
          <a:lstStyle/>
          <a:p>
            <a:pPr algn="ctr"/>
            <a:endParaRPr lang="es-CO" sz="1400" b="1" dirty="0">
              <a:latin typeface="Arial" panose="020B0604020202020204" pitchFamily="34" charset="0"/>
              <a:cs typeface="Arial" panose="020B0604020202020204" pitchFamily="34" charset="0"/>
            </a:endParaRPr>
          </a:p>
        </p:txBody>
      </p:sp>
      <p:sp>
        <p:nvSpPr>
          <p:cNvPr id="14" name="CuadroTexto 13">
            <a:extLst>
              <a:ext uri="{FF2B5EF4-FFF2-40B4-BE49-F238E27FC236}">
                <a16:creationId xmlns:a16="http://schemas.microsoft.com/office/drawing/2014/main" id="{B231EA21-AB0A-584E-B2CD-EF6441CD96F7}"/>
              </a:ext>
            </a:extLst>
          </p:cNvPr>
          <p:cNvSpPr txBox="1"/>
          <p:nvPr/>
        </p:nvSpPr>
        <p:spPr>
          <a:xfrm>
            <a:off x="2475131" y="1828511"/>
            <a:ext cx="4771287" cy="246221"/>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Descripción máximo 2 párrafos</a:t>
            </a:r>
          </a:p>
        </p:txBody>
      </p:sp>
      <p:cxnSp>
        <p:nvCxnSpPr>
          <p:cNvPr id="17" name="Conector recto 16">
            <a:extLst>
              <a:ext uri="{FF2B5EF4-FFF2-40B4-BE49-F238E27FC236}">
                <a16:creationId xmlns:a16="http://schemas.microsoft.com/office/drawing/2014/main" id="{EFC96AC6-706F-2F41-9EB3-EC6A05FF9245}"/>
              </a:ext>
            </a:extLst>
          </p:cNvPr>
          <p:cNvCxnSpPr>
            <a:cxnSpLocks/>
          </p:cNvCxnSpPr>
          <p:nvPr/>
        </p:nvCxnSpPr>
        <p:spPr>
          <a:xfrm>
            <a:off x="234930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pic>
        <p:nvPicPr>
          <p:cNvPr id="22" name="Imagen 15">
            <a:extLst>
              <a:ext uri="{FF2B5EF4-FFF2-40B4-BE49-F238E27FC236}">
                <a16:creationId xmlns:a16="http://schemas.microsoft.com/office/drawing/2014/main" id="{0C35F5AC-870E-9B4E-9E9B-C222A9AE0916}"/>
              </a:ext>
            </a:extLst>
          </p:cNvPr>
          <p:cNvPicPr>
            <a:picLocks noChangeAspect="1"/>
          </p:cNvPicPr>
          <p:nvPr/>
        </p:nvPicPr>
        <p:blipFill>
          <a:blip r:embed="rId3">
            <a:biLevel thresh="75000"/>
            <a:extLst>
              <a:ext uri="{28A0092B-C50C-407E-A947-70E740481C1C}">
                <a14:useLocalDpi xmlns:a14="http://schemas.microsoft.com/office/drawing/2010/main" val="0"/>
              </a:ext>
            </a:extLst>
          </a:blip>
          <a:srcRect/>
          <a:stretch>
            <a:fillRect/>
          </a:stretch>
        </p:blipFill>
        <p:spPr bwMode="auto">
          <a:xfrm>
            <a:off x="2478210" y="3311642"/>
            <a:ext cx="527230" cy="58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n 18">
            <a:extLst>
              <a:ext uri="{FF2B5EF4-FFF2-40B4-BE49-F238E27FC236}">
                <a16:creationId xmlns:a16="http://schemas.microsoft.com/office/drawing/2014/main" id="{CB0C3E14-7172-2A42-AC8D-1FA8663AB601}"/>
              </a:ext>
            </a:extLst>
          </p:cNvPr>
          <p:cNvPicPr>
            <a:picLocks noChangeAspect="1"/>
          </p:cNvPicPr>
          <p:nvPr/>
        </p:nvPicPr>
        <p:blipFill>
          <a:blip r:embed="rId4">
            <a:biLevel thresh="75000"/>
            <a:extLst>
              <a:ext uri="{28A0092B-C50C-407E-A947-70E740481C1C}">
                <a14:useLocalDpi xmlns:a14="http://schemas.microsoft.com/office/drawing/2010/main" val="0"/>
              </a:ext>
            </a:extLst>
          </a:blip>
          <a:srcRect/>
          <a:stretch>
            <a:fillRect/>
          </a:stretch>
        </p:blipFill>
        <p:spPr bwMode="auto">
          <a:xfrm>
            <a:off x="4574992" y="3311641"/>
            <a:ext cx="653096" cy="65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n 21">
            <a:extLst>
              <a:ext uri="{FF2B5EF4-FFF2-40B4-BE49-F238E27FC236}">
                <a16:creationId xmlns:a16="http://schemas.microsoft.com/office/drawing/2014/main" id="{3C20BDDF-CC0B-1644-9916-286AFBEAEFBA}"/>
              </a:ext>
            </a:extLst>
          </p:cNvPr>
          <p:cNvPicPr>
            <a:picLocks noChangeAspect="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9201993" y="3393396"/>
            <a:ext cx="49847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gen 23">
            <a:extLst>
              <a:ext uri="{FF2B5EF4-FFF2-40B4-BE49-F238E27FC236}">
                <a16:creationId xmlns:a16="http://schemas.microsoft.com/office/drawing/2014/main" id="{E9820127-B9DC-DC44-B458-6D0130A17899}"/>
              </a:ext>
            </a:extLst>
          </p:cNvPr>
          <p:cNvPicPr>
            <a:picLocks noChangeAspect="1"/>
          </p:cNvPicPr>
          <p:nvPr/>
        </p:nvPicPr>
        <p:blipFill>
          <a:blip r:embed="rId6">
            <a:biLevel thresh="75000"/>
            <a:extLst>
              <a:ext uri="{28A0092B-C50C-407E-A947-70E740481C1C}">
                <a14:useLocalDpi xmlns:a14="http://schemas.microsoft.com/office/drawing/2010/main" val="0"/>
              </a:ext>
            </a:extLst>
          </a:blip>
          <a:srcRect/>
          <a:stretch>
            <a:fillRect/>
          </a:stretch>
        </p:blipFill>
        <p:spPr bwMode="auto">
          <a:xfrm>
            <a:off x="6850728" y="3356884"/>
            <a:ext cx="534987"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CuadroTexto 25">
            <a:extLst>
              <a:ext uri="{FF2B5EF4-FFF2-40B4-BE49-F238E27FC236}">
                <a16:creationId xmlns:a16="http://schemas.microsoft.com/office/drawing/2014/main" id="{285097D0-949E-D147-977D-3EBEDDA8601A}"/>
              </a:ext>
            </a:extLst>
          </p:cNvPr>
          <p:cNvSpPr txBox="1"/>
          <p:nvPr/>
        </p:nvSpPr>
        <p:spPr>
          <a:xfrm>
            <a:off x="2966164" y="3271231"/>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LÍNEA </a:t>
            </a:r>
          </a:p>
        </p:txBody>
      </p:sp>
      <p:cxnSp>
        <p:nvCxnSpPr>
          <p:cNvPr id="35" name="Conector recto 34">
            <a:extLst>
              <a:ext uri="{FF2B5EF4-FFF2-40B4-BE49-F238E27FC236}">
                <a16:creationId xmlns:a16="http://schemas.microsoft.com/office/drawing/2014/main" id="{B11DB1E4-A74D-7D41-ABD1-870012FF4882}"/>
              </a:ext>
            </a:extLst>
          </p:cNvPr>
          <p:cNvCxnSpPr>
            <a:cxnSpLocks/>
          </p:cNvCxnSpPr>
          <p:nvPr/>
        </p:nvCxnSpPr>
        <p:spPr>
          <a:xfrm>
            <a:off x="4494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6FED5EBD-85B9-CC4B-A9D4-65EF9B06A05F}"/>
              </a:ext>
            </a:extLst>
          </p:cNvPr>
          <p:cNvCxnSpPr>
            <a:cxnSpLocks/>
          </p:cNvCxnSpPr>
          <p:nvPr/>
        </p:nvCxnSpPr>
        <p:spPr>
          <a:xfrm>
            <a:off x="6699964"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75BBD363-0E1B-7B41-A32A-281626EBDA62}"/>
              </a:ext>
            </a:extLst>
          </p:cNvPr>
          <p:cNvCxnSpPr>
            <a:cxnSpLocks/>
          </p:cNvCxnSpPr>
          <p:nvPr/>
        </p:nvCxnSpPr>
        <p:spPr>
          <a:xfrm>
            <a:off x="9084376"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C6EAB28C-8F2C-CF4C-A897-3A35E29054CB}"/>
              </a:ext>
            </a:extLst>
          </p:cNvPr>
          <p:cNvCxnSpPr>
            <a:cxnSpLocks/>
          </p:cNvCxnSpPr>
          <p:nvPr/>
        </p:nvCxnSpPr>
        <p:spPr>
          <a:xfrm>
            <a:off x="11352139" y="3171090"/>
            <a:ext cx="10167" cy="12078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B8E289DA-8896-114B-96AA-97AF21296D62}"/>
              </a:ext>
            </a:extLst>
          </p:cNvPr>
          <p:cNvSpPr txBox="1"/>
          <p:nvPr/>
        </p:nvSpPr>
        <p:spPr>
          <a:xfrm>
            <a:off x="5310779" y="3271231"/>
            <a:ext cx="80243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TOTAL</a:t>
            </a:r>
          </a:p>
        </p:txBody>
      </p:sp>
      <p:sp>
        <p:nvSpPr>
          <p:cNvPr id="42" name="CuadroTexto 41">
            <a:extLst>
              <a:ext uri="{FF2B5EF4-FFF2-40B4-BE49-F238E27FC236}">
                <a16:creationId xmlns:a16="http://schemas.microsoft.com/office/drawing/2014/main" id="{B6EC36B8-8338-DC43-9A92-EB92531FAB9E}"/>
              </a:ext>
            </a:extLst>
          </p:cNvPr>
          <p:cNvSpPr txBox="1"/>
          <p:nvPr/>
        </p:nvSpPr>
        <p:spPr>
          <a:xfrm>
            <a:off x="7482169" y="3271231"/>
            <a:ext cx="1586283"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PLAZO EJECUCIÓN</a:t>
            </a:r>
          </a:p>
        </p:txBody>
      </p:sp>
      <p:sp>
        <p:nvSpPr>
          <p:cNvPr id="43" name="CuadroTexto 42">
            <a:extLst>
              <a:ext uri="{FF2B5EF4-FFF2-40B4-BE49-F238E27FC236}">
                <a16:creationId xmlns:a16="http://schemas.microsoft.com/office/drawing/2014/main" id="{0819A66A-35E6-4D40-9589-62DDC222FA3A}"/>
              </a:ext>
            </a:extLst>
          </p:cNvPr>
          <p:cNvSpPr txBox="1"/>
          <p:nvPr/>
        </p:nvSpPr>
        <p:spPr>
          <a:xfrm>
            <a:off x="9877517" y="3271231"/>
            <a:ext cx="1453821" cy="246221"/>
          </a:xfrm>
          <a:prstGeom prst="rect">
            <a:avLst/>
          </a:prstGeom>
          <a:noFill/>
        </p:spPr>
        <p:txBody>
          <a:bodyPr wrap="square" rtlCol="0">
            <a:spAutoFit/>
          </a:bodyPr>
          <a:lstStyle/>
          <a:p>
            <a:pPr algn="just" fontAlgn="auto">
              <a:spcBef>
                <a:spcPts val="0"/>
              </a:spcBef>
              <a:spcAft>
                <a:spcPts val="0"/>
              </a:spcAft>
              <a:defRPr/>
            </a:pPr>
            <a:r>
              <a:rPr lang="es-ES" sz="1000" dirty="0">
                <a:solidFill>
                  <a:srgbClr val="021C8A"/>
                </a:solidFill>
                <a:latin typeface="Arial" panose="020B0604020202020204" pitchFamily="34" charset="0"/>
              </a:rPr>
              <a:t>ALIADOS</a:t>
            </a:r>
          </a:p>
        </p:txBody>
      </p:sp>
      <p:sp>
        <p:nvSpPr>
          <p:cNvPr id="44" name="CuadroTexto 43">
            <a:extLst>
              <a:ext uri="{FF2B5EF4-FFF2-40B4-BE49-F238E27FC236}">
                <a16:creationId xmlns:a16="http://schemas.microsoft.com/office/drawing/2014/main" id="{9911312C-112F-894C-BF15-DF488D9037DF}"/>
              </a:ext>
            </a:extLst>
          </p:cNvPr>
          <p:cNvSpPr txBox="1"/>
          <p:nvPr/>
        </p:nvSpPr>
        <p:spPr>
          <a:xfrm>
            <a:off x="5235008" y="3534609"/>
            <a:ext cx="1521976" cy="338554"/>
          </a:xfrm>
          <a:prstGeom prst="rect">
            <a:avLst/>
          </a:prstGeom>
          <a:noFill/>
        </p:spPr>
        <p:txBody>
          <a:bodyPr wrap="square" rtlCol="0">
            <a:spAutoFit/>
          </a:bodyPr>
          <a:lstStyle/>
          <a:p>
            <a:r>
              <a:rPr lang="es-CO" sz="1600" b="1" dirty="0">
                <a:latin typeface="Arial" panose="020B0604020202020204" pitchFamily="34" charset="0"/>
                <a:cs typeface="Arial" panose="020B0604020202020204" pitchFamily="34" charset="0"/>
              </a:rPr>
              <a:t>$813.703.723</a:t>
            </a:r>
          </a:p>
        </p:txBody>
      </p:sp>
      <p:sp>
        <p:nvSpPr>
          <p:cNvPr id="46" name="CuadroTexto 45">
            <a:extLst>
              <a:ext uri="{FF2B5EF4-FFF2-40B4-BE49-F238E27FC236}">
                <a16:creationId xmlns:a16="http://schemas.microsoft.com/office/drawing/2014/main" id="{29A404AC-A829-C140-8F4C-F7523414CE3C}"/>
              </a:ext>
            </a:extLst>
          </p:cNvPr>
          <p:cNvSpPr txBox="1"/>
          <p:nvPr/>
        </p:nvSpPr>
        <p:spPr>
          <a:xfrm>
            <a:off x="5090120" y="3839152"/>
            <a:ext cx="1319186" cy="307777"/>
          </a:xfrm>
          <a:prstGeom prst="rect">
            <a:avLst/>
          </a:prstGeom>
          <a:noFill/>
        </p:spPr>
        <p:txBody>
          <a:bodyPr wrap="square" rtlCol="0">
            <a:spAutoFit/>
          </a:bodyPr>
          <a:lstStyle/>
          <a:p>
            <a:pPr algn="ctr"/>
            <a:r>
              <a:rPr lang="es-CO" sz="1400" b="1" dirty="0">
                <a:solidFill>
                  <a:srgbClr val="021C8A"/>
                </a:solidFill>
                <a:latin typeface="Arial" panose="020B0604020202020204" pitchFamily="34" charset="0"/>
                <a:cs typeface="Arial" panose="020B0604020202020204" pitchFamily="34" charset="0"/>
              </a:rPr>
              <a:t>MILLONES</a:t>
            </a:r>
          </a:p>
        </p:txBody>
      </p:sp>
      <p:sp>
        <p:nvSpPr>
          <p:cNvPr id="50" name="Rectángulo 49">
            <a:extLst>
              <a:ext uri="{FF2B5EF4-FFF2-40B4-BE49-F238E27FC236}">
                <a16:creationId xmlns:a16="http://schemas.microsoft.com/office/drawing/2014/main" id="{A8978F0A-CC10-7C4D-A41A-A01E3ABC4EDF}"/>
              </a:ext>
            </a:extLst>
          </p:cNvPr>
          <p:cNvSpPr/>
          <p:nvPr/>
        </p:nvSpPr>
        <p:spPr>
          <a:xfrm>
            <a:off x="2347748" y="1809167"/>
            <a:ext cx="9001753" cy="1370431"/>
          </a:xfrm>
          <a:prstGeom prst="rect">
            <a:avLst/>
          </a:prstGeom>
          <a:solidFill>
            <a:schemeClr val="bg1"/>
          </a:solidFill>
          <a:ln w="9525">
            <a:solidFill>
              <a:srgbClr val="021C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2" name="Rectángulo 51">
            <a:extLst>
              <a:ext uri="{FF2B5EF4-FFF2-40B4-BE49-F238E27FC236}">
                <a16:creationId xmlns:a16="http://schemas.microsoft.com/office/drawing/2014/main" id="{621BFA97-E5F7-8448-AB9E-08BB1ED4E367}"/>
              </a:ext>
            </a:extLst>
          </p:cNvPr>
          <p:cNvSpPr/>
          <p:nvPr/>
        </p:nvSpPr>
        <p:spPr>
          <a:xfrm>
            <a:off x="226956" y="4538608"/>
            <a:ext cx="1996056" cy="1370431"/>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7" name="CuadroTexto 46">
            <a:extLst>
              <a:ext uri="{FF2B5EF4-FFF2-40B4-BE49-F238E27FC236}">
                <a16:creationId xmlns:a16="http://schemas.microsoft.com/office/drawing/2014/main" id="{B4C540E1-DAD5-E747-81B2-7543F0EE589F}"/>
              </a:ext>
            </a:extLst>
          </p:cNvPr>
          <p:cNvSpPr txBox="1"/>
          <p:nvPr/>
        </p:nvSpPr>
        <p:spPr>
          <a:xfrm>
            <a:off x="4437776" y="4378961"/>
            <a:ext cx="1460980" cy="246221"/>
          </a:xfrm>
          <a:prstGeom prst="rect">
            <a:avLst/>
          </a:prstGeom>
          <a:noFill/>
        </p:spPr>
        <p:txBody>
          <a:bodyPr wrap="square" rtlCol="0">
            <a:spAutoFit/>
          </a:bodyPr>
          <a:lstStyle/>
          <a:p>
            <a:pPr fontAlgn="auto">
              <a:spcBef>
                <a:spcPts val="0"/>
              </a:spcBef>
              <a:spcAft>
                <a:spcPts val="0"/>
              </a:spcAft>
              <a:defRPr/>
            </a:pPr>
            <a:r>
              <a:rPr lang="es-ES" sz="1000" dirty="0">
                <a:solidFill>
                  <a:srgbClr val="021C8A"/>
                </a:solidFill>
                <a:latin typeface="Arial" panose="020B0604020202020204" pitchFamily="34" charset="0"/>
              </a:rPr>
              <a:t>IMPACTO</a:t>
            </a:r>
          </a:p>
        </p:txBody>
      </p:sp>
      <p:sp>
        <p:nvSpPr>
          <p:cNvPr id="53" name="Rectángulo 52">
            <a:extLst>
              <a:ext uri="{FF2B5EF4-FFF2-40B4-BE49-F238E27FC236}">
                <a16:creationId xmlns:a16="http://schemas.microsoft.com/office/drawing/2014/main" id="{72484E0E-F4B7-EB44-96D2-F554222AC214}"/>
              </a:ext>
            </a:extLst>
          </p:cNvPr>
          <p:cNvSpPr/>
          <p:nvPr/>
        </p:nvSpPr>
        <p:spPr>
          <a:xfrm>
            <a:off x="2232732" y="4538608"/>
            <a:ext cx="2117461" cy="1370431"/>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cxnSp>
        <p:nvCxnSpPr>
          <p:cNvPr id="55" name="Conector recto 54">
            <a:extLst>
              <a:ext uri="{FF2B5EF4-FFF2-40B4-BE49-F238E27FC236}">
                <a16:creationId xmlns:a16="http://schemas.microsoft.com/office/drawing/2014/main" id="{ADABB8FD-6E3E-1A46-A6B1-623A184BCCB5}"/>
              </a:ext>
            </a:extLst>
          </p:cNvPr>
          <p:cNvCxnSpPr>
            <a:cxnSpLocks/>
          </p:cNvCxnSpPr>
          <p:nvPr/>
        </p:nvCxnSpPr>
        <p:spPr>
          <a:xfrm>
            <a:off x="6699964" y="1943009"/>
            <a:ext cx="0" cy="1096409"/>
          </a:xfrm>
          <a:prstGeom prst="line">
            <a:avLst/>
          </a:prstGeom>
        </p:spPr>
        <p:style>
          <a:lnRef idx="1">
            <a:schemeClr val="accent1"/>
          </a:lnRef>
          <a:fillRef idx="0">
            <a:schemeClr val="accent1"/>
          </a:fillRef>
          <a:effectRef idx="0">
            <a:schemeClr val="accent1"/>
          </a:effectRef>
          <a:fontRef idx="minor">
            <a:schemeClr val="tx1"/>
          </a:fontRef>
        </p:style>
      </p:cxnSp>
      <p:sp>
        <p:nvSpPr>
          <p:cNvPr id="64" name="CuadroTexto 63">
            <a:extLst>
              <a:ext uri="{FF2B5EF4-FFF2-40B4-BE49-F238E27FC236}">
                <a16:creationId xmlns:a16="http://schemas.microsoft.com/office/drawing/2014/main" id="{2CB2FB20-EF5E-7E48-A5EF-9FD5B71FFECA}"/>
              </a:ext>
            </a:extLst>
          </p:cNvPr>
          <p:cNvSpPr txBox="1"/>
          <p:nvPr/>
        </p:nvSpPr>
        <p:spPr>
          <a:xfrm>
            <a:off x="2382710" y="1869495"/>
            <a:ext cx="4243192" cy="1169551"/>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Reportes biológicos indican que el COVID-19 entra a las personas en el momento en que gotas pequeñas de saliva, transportan el virus y llegan a las mucosas, por lo que usar una mascarilla es un medio efectivo para combatir el contagio. La solución ofrecida consiste en sistemas de filtración obtenidos mediante la técnica de electrospinning, los cuales son muy atractivos debido a que exhiben mejores propiedades que los filtros convencionales, tales como una eficiencia de filtración superior al</a:t>
            </a:r>
          </a:p>
        </p:txBody>
      </p:sp>
      <p:sp>
        <p:nvSpPr>
          <p:cNvPr id="65" name="CuadroTexto 64">
            <a:extLst>
              <a:ext uri="{FF2B5EF4-FFF2-40B4-BE49-F238E27FC236}">
                <a16:creationId xmlns:a16="http://schemas.microsoft.com/office/drawing/2014/main" id="{91C37224-F278-A344-9BDE-FE5BE41121AE}"/>
              </a:ext>
            </a:extLst>
          </p:cNvPr>
          <p:cNvSpPr txBox="1"/>
          <p:nvPr/>
        </p:nvSpPr>
        <p:spPr>
          <a:xfrm>
            <a:off x="6691523" y="1823481"/>
            <a:ext cx="4730914" cy="1323439"/>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98% y una alta </a:t>
            </a:r>
            <a:r>
              <a:rPr lang="es-ES" sz="1000" dirty="0" err="1">
                <a:solidFill>
                  <a:schemeClr val="bg1">
                    <a:lumMod val="50000"/>
                  </a:schemeClr>
                </a:solidFill>
                <a:latin typeface="Arial" panose="020B0604020202020204" pitchFamily="34" charset="0"/>
              </a:rPr>
              <a:t>respirabilidad</a:t>
            </a:r>
            <a:r>
              <a:rPr lang="es-ES" sz="1000" dirty="0">
                <a:solidFill>
                  <a:schemeClr val="bg1">
                    <a:lumMod val="50000"/>
                  </a:schemeClr>
                </a:solidFill>
                <a:latin typeface="Arial" panose="020B0604020202020204" pitchFamily="34" charset="0"/>
              </a:rPr>
              <a:t>. La Universidad EAFIT, desde hace 8 años, ha venido desarrollando investigaciones relacionadas con la técnica del electrospinning, contando con equipos a escala de laboratorio. Sin embargo, debido a la necesidad de contar con elementos de alta eficiencia y de alta demanda, se hace indispensable escalar la tecnología a una escala piloto, que nos permita obtener altas tasas de producción para abastecer sin problemas a los profesionales de la salud de nuestro país. Así pues, por medio de este proyecto, vamos a contar con un electrospinning a escala piloto, único en el país.</a:t>
            </a:r>
          </a:p>
        </p:txBody>
      </p:sp>
      <p:sp>
        <p:nvSpPr>
          <p:cNvPr id="66" name="CuadroTexto 65">
            <a:extLst>
              <a:ext uri="{FF2B5EF4-FFF2-40B4-BE49-F238E27FC236}">
                <a16:creationId xmlns:a16="http://schemas.microsoft.com/office/drawing/2014/main" id="{6C1AD564-6807-014E-9E74-4F6EC45F9BD2}"/>
              </a:ext>
            </a:extLst>
          </p:cNvPr>
          <p:cNvSpPr txBox="1"/>
          <p:nvPr/>
        </p:nvSpPr>
        <p:spPr>
          <a:xfrm>
            <a:off x="4332086" y="4619407"/>
            <a:ext cx="3571364" cy="1323439"/>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Con este desarrollo se garantizará la protección efectiva de los profesionales de la salud contra el virus Covid-19. El sistema presenta un eficiencia de filtración superior al 98% y el doble de </a:t>
            </a:r>
            <a:r>
              <a:rPr lang="es-ES" sz="1000" dirty="0" err="1">
                <a:solidFill>
                  <a:schemeClr val="bg1">
                    <a:lumMod val="50000"/>
                  </a:schemeClr>
                </a:solidFill>
                <a:latin typeface="Arial" panose="020B0604020202020204" pitchFamily="34" charset="0"/>
              </a:rPr>
              <a:t>respirabilidad</a:t>
            </a:r>
            <a:r>
              <a:rPr lang="es-ES" sz="1000" dirty="0">
                <a:solidFill>
                  <a:schemeClr val="bg1">
                    <a:lumMod val="50000"/>
                  </a:schemeClr>
                </a:solidFill>
                <a:latin typeface="Arial" panose="020B0604020202020204" pitchFamily="34" charset="0"/>
              </a:rPr>
              <a:t> comparada con los mascarillas médicas comerciales . Por otro lado, contaremos con productos fabricados a nivel local aplicando procesos basados en la nanotecnología que contribuyen al fortalecimiento de las Tecnologías Convergentes.</a:t>
            </a:r>
          </a:p>
        </p:txBody>
      </p:sp>
      <p:sp>
        <p:nvSpPr>
          <p:cNvPr id="67" name="CuadroTexto 66">
            <a:extLst>
              <a:ext uri="{FF2B5EF4-FFF2-40B4-BE49-F238E27FC236}">
                <a16:creationId xmlns:a16="http://schemas.microsoft.com/office/drawing/2014/main" id="{61348897-3D94-C24D-8659-E99290FFAEC2}"/>
              </a:ext>
            </a:extLst>
          </p:cNvPr>
          <p:cNvSpPr txBox="1"/>
          <p:nvPr/>
        </p:nvSpPr>
        <p:spPr>
          <a:xfrm>
            <a:off x="2923321" y="3504677"/>
            <a:ext cx="1602949" cy="954107"/>
          </a:xfrm>
          <a:prstGeom prst="rect">
            <a:avLst/>
          </a:prstGeom>
          <a:noFill/>
        </p:spPr>
        <p:txBody>
          <a:bodyPr wrap="square" rtlCol="0">
            <a:spAutoFit/>
          </a:bodyPr>
          <a:lstStyle/>
          <a:p>
            <a:pPr algn="just" fontAlgn="auto">
              <a:spcBef>
                <a:spcPts val="0"/>
              </a:spcBef>
              <a:spcAft>
                <a:spcPts val="0"/>
              </a:spcAft>
              <a:defRPr/>
            </a:pPr>
            <a:r>
              <a:rPr lang="es-ES" sz="800" dirty="0">
                <a:solidFill>
                  <a:schemeClr val="bg1">
                    <a:lumMod val="50000"/>
                  </a:schemeClr>
                </a:solidFill>
                <a:latin typeface="Arial" panose="020B0604020202020204" pitchFamily="34" charset="0"/>
              </a:rPr>
              <a:t>Equipos y dispositivos médicos para el manejo de pacientes con COVID-19 y otras infecciones respiratorias agudas, garantizando la seguridad de los profesionales de la salud</a:t>
            </a:r>
          </a:p>
        </p:txBody>
      </p:sp>
      <p:sp>
        <p:nvSpPr>
          <p:cNvPr id="68" name="CuadroTexto 67">
            <a:extLst>
              <a:ext uri="{FF2B5EF4-FFF2-40B4-BE49-F238E27FC236}">
                <a16:creationId xmlns:a16="http://schemas.microsoft.com/office/drawing/2014/main" id="{CB8D002D-C1E9-0447-94E1-1F5C988F369B}"/>
              </a:ext>
            </a:extLst>
          </p:cNvPr>
          <p:cNvSpPr txBox="1"/>
          <p:nvPr/>
        </p:nvSpPr>
        <p:spPr>
          <a:xfrm>
            <a:off x="7493892" y="3553133"/>
            <a:ext cx="1189042" cy="276999"/>
          </a:xfrm>
          <a:prstGeom prst="rect">
            <a:avLst/>
          </a:prstGeom>
          <a:noFill/>
        </p:spPr>
        <p:txBody>
          <a:bodyPr wrap="square" rtlCol="0">
            <a:spAutoFit/>
          </a:bodyPr>
          <a:lstStyle/>
          <a:p>
            <a:pPr fontAlgn="auto">
              <a:spcBef>
                <a:spcPts val="0"/>
              </a:spcBef>
              <a:spcAft>
                <a:spcPts val="0"/>
              </a:spcAft>
              <a:defRPr/>
            </a:pPr>
            <a:r>
              <a:rPr lang="es-ES" sz="1200" dirty="0">
                <a:solidFill>
                  <a:schemeClr val="bg1">
                    <a:lumMod val="50000"/>
                  </a:schemeClr>
                </a:solidFill>
                <a:latin typeface="Arial" panose="020B0604020202020204" pitchFamily="34" charset="0"/>
              </a:rPr>
              <a:t>6 meses</a:t>
            </a:r>
          </a:p>
        </p:txBody>
      </p:sp>
      <p:sp>
        <p:nvSpPr>
          <p:cNvPr id="69" name="CuadroTexto 68">
            <a:extLst>
              <a:ext uri="{FF2B5EF4-FFF2-40B4-BE49-F238E27FC236}">
                <a16:creationId xmlns:a16="http://schemas.microsoft.com/office/drawing/2014/main" id="{36263815-41DF-E441-9D81-5B6D0EC37B5F}"/>
              </a:ext>
            </a:extLst>
          </p:cNvPr>
          <p:cNvSpPr txBox="1"/>
          <p:nvPr/>
        </p:nvSpPr>
        <p:spPr>
          <a:xfrm>
            <a:off x="9760641" y="3445847"/>
            <a:ext cx="1523607" cy="400110"/>
          </a:xfrm>
          <a:prstGeom prst="rect">
            <a:avLst/>
          </a:prstGeom>
          <a:noFill/>
        </p:spPr>
        <p:txBody>
          <a:bodyPr wrap="square" rtlCol="0">
            <a:spAutoFit/>
          </a:bodyPr>
          <a:lstStyle/>
          <a:p>
            <a:pPr algn="just" fontAlgn="auto">
              <a:spcBef>
                <a:spcPts val="0"/>
              </a:spcBef>
              <a:spcAft>
                <a:spcPts val="0"/>
              </a:spcAft>
              <a:defRPr/>
            </a:pPr>
            <a:r>
              <a:rPr lang="es-ES" sz="1000" dirty="0">
                <a:solidFill>
                  <a:schemeClr val="bg1">
                    <a:lumMod val="50000"/>
                  </a:schemeClr>
                </a:solidFill>
                <a:latin typeface="Arial" panose="020B0604020202020204" pitchFamily="34" charset="0"/>
              </a:rPr>
              <a:t>Hospital Pablo Tobón Uribe de Medellín</a:t>
            </a:r>
          </a:p>
        </p:txBody>
      </p:sp>
      <p:pic>
        <p:nvPicPr>
          <p:cNvPr id="3" name="Imagen 2"/>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0653" y="2650954"/>
            <a:ext cx="2113642" cy="847845"/>
          </a:xfrm>
          <a:prstGeom prst="rect">
            <a:avLst/>
          </a:prstGeom>
        </p:spPr>
      </p:pic>
      <p:pic>
        <p:nvPicPr>
          <p:cNvPr id="4" name="Imagen 3"/>
          <p:cNvPicPr>
            <a:picLocks noChangeAspect="1"/>
          </p:cNvPicPr>
          <p:nvPr/>
        </p:nvPicPr>
        <p:blipFill>
          <a:blip r:embed="rId8">
            <a:extLst>
              <a:ext uri="{BEBA8EAE-BF5A-486C-A8C5-ECC9F3942E4B}">
                <a14:imgProps xmlns:a14="http://schemas.microsoft.com/office/drawing/2010/main">
                  <a14:imgLayer r:embed="rId9">
                    <a14:imgEffect>
                      <a14:backgroundRemoval t="6383" b="96596" l="1402" r="98131"/>
                    </a14:imgEffect>
                  </a14:imgLayer>
                </a14:imgProps>
              </a:ext>
              <a:ext uri="{28A0092B-C50C-407E-A947-70E740481C1C}">
                <a14:useLocalDpi xmlns:a14="http://schemas.microsoft.com/office/drawing/2010/main" val="0"/>
              </a:ext>
            </a:extLst>
          </a:blip>
          <a:stretch>
            <a:fillRect/>
          </a:stretch>
        </p:blipFill>
        <p:spPr>
          <a:xfrm>
            <a:off x="2720697" y="4538608"/>
            <a:ext cx="1293366" cy="1420285"/>
          </a:xfrm>
          <a:prstGeom prst="rect">
            <a:avLst/>
          </a:prstGeom>
        </p:spPr>
      </p:pic>
      <p:sp>
        <p:nvSpPr>
          <p:cNvPr id="48" name="CuadroTexto 47">
            <a:extLst>
              <a:ext uri="{FF2B5EF4-FFF2-40B4-BE49-F238E27FC236}">
                <a16:creationId xmlns:a16="http://schemas.microsoft.com/office/drawing/2014/main" id="{3C884FBC-F17C-5E4D-8073-07791C08657D}"/>
              </a:ext>
            </a:extLst>
          </p:cNvPr>
          <p:cNvSpPr txBox="1"/>
          <p:nvPr/>
        </p:nvSpPr>
        <p:spPr>
          <a:xfrm>
            <a:off x="2171088" y="4501095"/>
            <a:ext cx="2117464" cy="261610"/>
          </a:xfrm>
          <a:prstGeom prst="rect">
            <a:avLst/>
          </a:prstGeom>
          <a:noFill/>
        </p:spPr>
        <p:txBody>
          <a:bodyPr wrap="square" rtlCol="0">
            <a:spAutoFit/>
          </a:bodyPr>
          <a:lstStyle/>
          <a:p>
            <a:pPr algn="ctr"/>
            <a:r>
              <a:rPr lang="es-CO" sz="1100" b="1" dirty="0">
                <a:solidFill>
                  <a:schemeClr val="bg1"/>
                </a:solidFill>
                <a:latin typeface="Arial" panose="020B0604020202020204" pitchFamily="34" charset="0"/>
                <a:cs typeface="Arial" panose="020B0604020202020204" pitchFamily="34" charset="0"/>
              </a:rPr>
              <a:t>Equipo producción a escala</a:t>
            </a:r>
          </a:p>
        </p:txBody>
      </p:sp>
      <p:pic>
        <p:nvPicPr>
          <p:cNvPr id="19" name="Imagen 1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4359" y="4583603"/>
            <a:ext cx="1987200" cy="1280439"/>
          </a:xfrm>
          <a:prstGeom prst="rect">
            <a:avLst/>
          </a:prstGeom>
        </p:spPr>
      </p:pic>
    </p:spTree>
    <p:extLst>
      <p:ext uri="{BB962C8B-B14F-4D97-AF65-F5344CB8AC3E}">
        <p14:creationId xmlns:p14="http://schemas.microsoft.com/office/powerpoint/2010/main" val="27344975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258</TotalTime>
  <Words>338</Words>
  <Application>Microsoft Office PowerPoint</Application>
  <PresentationFormat>Panorámica</PresentationFormat>
  <Paragraphs>17</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Fabian Yesid Casallas Pena</dc:creator>
  <cp:lastModifiedBy>KATHERINE</cp:lastModifiedBy>
  <cp:revision>24</cp:revision>
  <dcterms:created xsi:type="dcterms:W3CDTF">2020-06-18T16:06:13Z</dcterms:created>
  <dcterms:modified xsi:type="dcterms:W3CDTF">2020-06-19T16:03:48Z</dcterms:modified>
</cp:coreProperties>
</file>