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gP1hk6UWpxZcex/CRZTlhkHAJo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0" Type="http://schemas.openxmlformats.org/officeDocument/2006/relationships/image" Target="../media/image6.png"/><Relationship Id="rId9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496447" y="372073"/>
            <a:ext cx="6656966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VALIDACIÓN PRE-COMERCIAL DE DISPOSITIVO DE PROTECCIÓN FACIAL CON CARACTERÍSTICAS DE FÁCIL REMOCIÓN, DESINFECCIÓN Y REUTILIZACIÓN PARA PROFESIONALES EN SALUD CONTRA COVID-19 Y OTROS MICROORGANISMOS CAUSANTES DE INFECCIONES RESPIRATORIAS AGUDAS (IRA).</a:t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9590381" y="655221"/>
            <a:ext cx="2028092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FUNDACIÓN CLÍNICA SHAIO</a:t>
            </a:r>
            <a:endParaRPr/>
          </a:p>
        </p:txBody>
      </p:sp>
      <p:cxnSp>
        <p:nvCxnSpPr>
          <p:cNvPr id="87" name="Google Shape;87;p1"/>
          <p:cNvCxnSpPr/>
          <p:nvPr/>
        </p:nvCxnSpPr>
        <p:spPr>
          <a:xfrm>
            <a:off x="9215120" y="488849"/>
            <a:ext cx="0" cy="82569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8" name="Google Shape;88;p1"/>
          <p:cNvSpPr txBox="1"/>
          <p:nvPr/>
        </p:nvSpPr>
        <p:spPr>
          <a:xfrm>
            <a:off x="2475131" y="1828511"/>
            <a:ext cx="477128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Descripción máximo 2 párrafos</a:t>
            </a:r>
            <a:endParaRPr/>
          </a:p>
        </p:txBody>
      </p:sp>
      <p:cxnSp>
        <p:nvCxnSpPr>
          <p:cNvPr id="89" name="Google Shape;89;p1"/>
          <p:cNvCxnSpPr/>
          <p:nvPr/>
        </p:nvCxnSpPr>
        <p:spPr>
          <a:xfrm>
            <a:off x="2349304" y="3171090"/>
            <a:ext cx="10167" cy="120787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78210" y="3311642"/>
            <a:ext cx="527230" cy="581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4992" y="3311641"/>
            <a:ext cx="653096" cy="653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01993" y="3393396"/>
            <a:ext cx="498475" cy="500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50728" y="3356884"/>
            <a:ext cx="534987" cy="5365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/>
        </p:nvSpPr>
        <p:spPr>
          <a:xfrm>
            <a:off x="2966164" y="3271231"/>
            <a:ext cx="80243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000" u="none" cap="none" strike="noStrike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LÍNEA</a:t>
            </a:r>
            <a:endParaRPr/>
          </a:p>
        </p:txBody>
      </p:sp>
      <p:cxnSp>
        <p:nvCxnSpPr>
          <p:cNvPr id="95" name="Google Shape;95;p1"/>
          <p:cNvCxnSpPr/>
          <p:nvPr/>
        </p:nvCxnSpPr>
        <p:spPr>
          <a:xfrm>
            <a:off x="4494139" y="3171090"/>
            <a:ext cx="10167" cy="120787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6" name="Google Shape;96;p1"/>
          <p:cNvCxnSpPr/>
          <p:nvPr/>
        </p:nvCxnSpPr>
        <p:spPr>
          <a:xfrm>
            <a:off x="6699964" y="3171090"/>
            <a:ext cx="10167" cy="120787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7" name="Google Shape;97;p1"/>
          <p:cNvCxnSpPr/>
          <p:nvPr/>
        </p:nvCxnSpPr>
        <p:spPr>
          <a:xfrm>
            <a:off x="9084376" y="3171090"/>
            <a:ext cx="10167" cy="120787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8" name="Google Shape;98;p1"/>
          <p:cNvCxnSpPr/>
          <p:nvPr/>
        </p:nvCxnSpPr>
        <p:spPr>
          <a:xfrm>
            <a:off x="11352139" y="3171090"/>
            <a:ext cx="10167" cy="120787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9" name="Google Shape;99;p1"/>
          <p:cNvSpPr txBox="1"/>
          <p:nvPr/>
        </p:nvSpPr>
        <p:spPr>
          <a:xfrm>
            <a:off x="5310779" y="3271231"/>
            <a:ext cx="80243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000" u="none" cap="none" strike="noStrike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TOTAL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7482169" y="3271231"/>
            <a:ext cx="158628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000" u="none" cap="none" strike="noStrike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PLAZO EJECUCIÓN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9641745" y="3271231"/>
            <a:ext cx="186462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000" u="none" cap="none" strike="noStrike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ALIADOS ESTRATÉGICOS</a:t>
            </a:r>
            <a:endParaRPr/>
          </a:p>
        </p:txBody>
      </p:sp>
      <p:sp>
        <p:nvSpPr>
          <p:cNvPr id="102" name="Google Shape;102;p1"/>
          <p:cNvSpPr txBox="1"/>
          <p:nvPr/>
        </p:nvSpPr>
        <p:spPr>
          <a:xfrm>
            <a:off x="5193958" y="3577006"/>
            <a:ext cx="15219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$688.106.213</a:t>
            </a:r>
            <a:endParaRPr/>
          </a:p>
        </p:txBody>
      </p:sp>
      <p:sp>
        <p:nvSpPr>
          <p:cNvPr id="103" name="Google Shape;103;p1"/>
          <p:cNvSpPr txBox="1"/>
          <p:nvPr/>
        </p:nvSpPr>
        <p:spPr>
          <a:xfrm>
            <a:off x="5258454" y="3853282"/>
            <a:ext cx="15219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MILLONES</a:t>
            </a:r>
            <a:endParaRPr/>
          </a:p>
        </p:txBody>
      </p:sp>
      <p:sp>
        <p:nvSpPr>
          <p:cNvPr id="104" name="Google Shape;104;p1"/>
          <p:cNvSpPr/>
          <p:nvPr/>
        </p:nvSpPr>
        <p:spPr>
          <a:xfrm>
            <a:off x="2347748" y="1809167"/>
            <a:ext cx="9001753" cy="137043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21C8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4580289" y="4526628"/>
            <a:ext cx="1460980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Descripción Impacto</a:t>
            </a:r>
            <a:endParaRPr/>
          </a:p>
        </p:txBody>
      </p:sp>
      <p:sp>
        <p:nvSpPr>
          <p:cNvPr id="106" name="Google Shape;106;p1"/>
          <p:cNvSpPr txBox="1"/>
          <p:nvPr/>
        </p:nvSpPr>
        <p:spPr>
          <a:xfrm>
            <a:off x="2466047" y="1872671"/>
            <a:ext cx="249772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050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Descripción máximo dos párrafos</a:t>
            </a:r>
            <a:endParaRPr/>
          </a:p>
        </p:txBody>
      </p:sp>
      <p:cxnSp>
        <p:nvCxnSpPr>
          <p:cNvPr id="107" name="Google Shape;107;p1"/>
          <p:cNvCxnSpPr/>
          <p:nvPr/>
        </p:nvCxnSpPr>
        <p:spPr>
          <a:xfrm>
            <a:off x="6699964" y="1943009"/>
            <a:ext cx="0" cy="1096409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Google Shape;108;p1"/>
          <p:cNvSpPr txBox="1"/>
          <p:nvPr/>
        </p:nvSpPr>
        <p:spPr>
          <a:xfrm>
            <a:off x="3074466" y="5069934"/>
            <a:ext cx="8769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FOTO 2</a:t>
            </a:r>
            <a:endParaRPr/>
          </a:p>
        </p:txBody>
      </p:sp>
      <p:sp>
        <p:nvSpPr>
          <p:cNvPr id="109" name="Google Shape;109;p1"/>
          <p:cNvSpPr txBox="1"/>
          <p:nvPr/>
        </p:nvSpPr>
        <p:spPr>
          <a:xfrm>
            <a:off x="2458781" y="2131218"/>
            <a:ext cx="421820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Validación pre-comercial de dispositivo facial que garantice una verdadera protección contra el COVID-19 y otros microorganismos causantes de infección respiratoria aguda (IRA) en profesionales de la salud, cumpliendo con la normatividad vigente sobre el tema. </a:t>
            </a:r>
            <a:endParaRPr sz="10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7022081" y="2082284"/>
            <a:ext cx="402636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Este dispositivo que protege las mucosas faciales cumplirá con requerimientos de fácil remoción, desinfección, realización y ergonomía, con el fin de preservar el bienestar físico del personal que lo utilice y quienes se encuentran en su entorno.</a:t>
            </a:r>
            <a:endParaRPr/>
          </a:p>
        </p:txBody>
      </p:sp>
      <p:sp>
        <p:nvSpPr>
          <p:cNvPr id="111" name="Google Shape;111;p1"/>
          <p:cNvSpPr txBox="1"/>
          <p:nvPr/>
        </p:nvSpPr>
        <p:spPr>
          <a:xfrm>
            <a:off x="4439554" y="4757188"/>
            <a:ext cx="3298151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Un dispositivo facial que impida contraer virus como el COVID-19 y otros microrganismos causantes de IRA, que además tenga en cuenta de las necesidades del ejercicio profesional durante la emergencia, permitirá que el usuario realice sus actividades de manera más eficiente y cómoda. Lo que impacta de manera positiva en la disminución del contagio y la preservación de la integridad física del personal sanitario.</a:t>
            </a:r>
            <a:endParaRPr/>
          </a:p>
        </p:txBody>
      </p:sp>
      <p:sp>
        <p:nvSpPr>
          <p:cNvPr id="112" name="Google Shape;112;p1"/>
          <p:cNvSpPr txBox="1"/>
          <p:nvPr/>
        </p:nvSpPr>
        <p:spPr>
          <a:xfrm>
            <a:off x="2981841" y="3478166"/>
            <a:ext cx="1533951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EQUIPOS Y DISPOSITIVOS MÉDICOS PARA EL MANEJO DE PACIENTES CON COVID-19 Y OTRAS INFECCIONES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RESPIRATORIAS AGUDAS</a:t>
            </a:r>
            <a:r>
              <a:rPr lang="es-ES" sz="7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7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 txBox="1"/>
          <p:nvPr/>
        </p:nvSpPr>
        <p:spPr>
          <a:xfrm>
            <a:off x="9904122" y="3534609"/>
            <a:ext cx="118904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Suárez y Crespo S.A</a:t>
            </a:r>
            <a:endParaRPr/>
          </a:p>
        </p:txBody>
      </p:sp>
      <p:pic>
        <p:nvPicPr>
          <p:cNvPr id="114" name="Google Shape;114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26904" y="2248250"/>
            <a:ext cx="1392439" cy="1703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"/>
          <p:cNvPicPr preferRelativeResize="0"/>
          <p:nvPr/>
        </p:nvPicPr>
        <p:blipFill rotWithShape="1">
          <a:blip r:embed="rId9">
            <a:alphaModFix/>
          </a:blip>
          <a:srcRect b="0" l="19419" r="23589" t="0"/>
          <a:stretch/>
        </p:blipFill>
        <p:spPr>
          <a:xfrm>
            <a:off x="506710" y="4457152"/>
            <a:ext cx="1553531" cy="153334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"/>
          <p:cNvSpPr txBox="1"/>
          <p:nvPr/>
        </p:nvSpPr>
        <p:spPr>
          <a:xfrm>
            <a:off x="7466441" y="3521779"/>
            <a:ext cx="15219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</a:rPr>
              <a:t>4</a:t>
            </a:r>
            <a:endParaRPr/>
          </a:p>
        </p:txBody>
      </p:sp>
      <p:sp>
        <p:nvSpPr>
          <p:cNvPr id="117" name="Google Shape;117;p1"/>
          <p:cNvSpPr txBox="1"/>
          <p:nvPr/>
        </p:nvSpPr>
        <p:spPr>
          <a:xfrm>
            <a:off x="7487242" y="3798055"/>
            <a:ext cx="15219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rgbClr val="021C8A"/>
                </a:solidFill>
                <a:latin typeface="Arial"/>
                <a:ea typeface="Arial"/>
                <a:cs typeface="Arial"/>
                <a:sym typeface="Arial"/>
              </a:rPr>
              <a:t>MESES</a:t>
            </a:r>
            <a:endParaRPr/>
          </a:p>
        </p:txBody>
      </p:sp>
      <p:pic>
        <p:nvPicPr>
          <p:cNvPr id="118" name="Google Shape;118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476688" y="4633337"/>
            <a:ext cx="1685499" cy="126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2020-06-18T16:06:13Z</dcterms:created>
  <dc:creator>Fabian Yesid Casallas Pena</dc:creator>
</cp:coreProperties>
</file>