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5F8"/>
    <a:srgbClr val="021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4"/>
    <p:restoredTop sz="94715"/>
  </p:normalViewPr>
  <p:slideViewPr>
    <p:cSldViewPr snapToGrid="0" snapToObjects="1">
      <p:cViewPr varScale="1">
        <p:scale>
          <a:sx n="114" d="100"/>
          <a:sy n="114" d="100"/>
        </p:scale>
        <p:origin x="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95D51-5964-4544-9B2F-97E0ECC73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6B944A-3BBE-844D-8949-5257EB204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6CA77E-A006-A64F-A7C0-C414DA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EA85B1-7911-994B-8381-358C6769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02C01D-A35E-CB46-9188-0D9ECB24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4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13EAF-60A7-F446-9FBD-20A746003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995C41-AC7F-1444-9412-813CA5458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9ACFA-A48B-534D-88FB-E1F74DEA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50AE3-3653-F44A-B50A-E6A8288D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D8FB3-6032-3348-BA56-5831AE5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91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6C17B3-B929-7747-8AA7-823A76593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610F4C-28C4-034D-8767-BBB56CA1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84516A-5CFD-3640-9A06-E969C976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363F0-F59A-4746-AC3D-8ED940F6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6BDCED-B4F2-904C-913C-1F3F703B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08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981BD-2E95-A649-9B15-9F6691F4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8319D4-41A3-8243-8204-F1C0C811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586C75-6A94-FF40-A569-82500656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EF5CB-E576-7946-A39B-568DFB4E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E47C0-2F0C-1042-B58F-A1DE7FF1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74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CC62A-0798-8448-BCF3-C0A72C88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F310-CB22-3148-B5E1-F93B46A9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1D89E-0C7A-BB4A-A51B-FEA8E4CF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AE42BB-A968-534B-815F-A697640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00714A-2D1E-0A46-934D-16D489E8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65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2EE35-19B7-2145-AEC2-BC65250E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1CF2EC-91DE-2848-A668-0D83C624E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673B1B-6458-A941-99AB-A358E5A4B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10757C-D380-2348-ADAD-FD1F98779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2E6315-EB0E-4D4D-B3CF-4AA4038F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1197F9-24C9-514A-8F27-B1A6C5B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0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3FEAC-3A6C-7B4A-B9DC-768864446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AA0B42-DDED-9540-B8D5-042F98E2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45B3DF-3DC8-A541-A924-CA156AC0C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0EBC15-BF29-9E4C-919A-1F8FAA3E4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2CE8AE-0BF3-1F40-A82F-5F5633914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D2462D-E55F-9648-ACDB-0F6F1EB91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52428-2E56-194D-AE2F-64BC22A5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D0D555-F22E-7C43-9DF9-A25EF00B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8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2C78-CBAC-1F45-88C0-C7A264BD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9F50C8-A599-0F42-B02C-5656C9E6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8052B0-2C1C-9145-93AD-6D00A157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C8CC111-BC73-0642-8D73-62BE8CBC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1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036A72-97FE-E649-8C8A-F8ADE54D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A9084D-6465-1840-87FD-C4AB3A42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213EB5-BD95-EE4B-9D1D-528033E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5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2C9F4-9DE3-4A49-8A98-9B816CDB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53281-3F17-F742-AFE2-2450A5798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273944-E34F-994F-BA34-EC775038B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B43FC1-59FD-6143-9FB9-0F130A96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494E-43C9-2A42-B4D0-6500577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97D666-AAA7-6948-83CA-F2BF8D1E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55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590B7-6C1A-8C45-A113-47A8501B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F65886-3907-634F-A0C2-997C3F0D6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03BAD3-99E8-BE44-A162-9FF3870EB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B60900-8B75-F24B-AE4A-6EDE06D1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5C4DC8-9024-B547-8EC3-633D1678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61DC93-CAE3-044F-B78E-27C185F3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472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0FF3BA-2A2D-544A-BAA4-035918475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479421-ABA5-4843-A7BA-1BB78C66F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F51031-805E-1545-86FA-73985921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1DAED-726E-2F45-985D-A4497EBE1335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7544D8-AEC2-F54A-882D-ED38F1DA6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BFB247-DDCB-EA41-B32C-95C39A039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52C5-7B8E-1B41-8097-8D3AFC0718F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229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BAB6005-2BAF-D042-8B40-F0282197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A2B7C6-3A15-1F4B-A0F9-BF7BDEF4F68E}"/>
              </a:ext>
            </a:extLst>
          </p:cNvPr>
          <p:cNvSpPr txBox="1"/>
          <p:nvPr/>
        </p:nvSpPr>
        <p:spPr>
          <a:xfrm>
            <a:off x="5895474" y="457825"/>
            <a:ext cx="3451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SISTEMA DE INTELIGENCIA EPIDEMIOLÓGICA PARA EL APOYO EN LA TOMA DE DECISIONES EN EL CONTROL</a:t>
            </a:r>
          </a:p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DEL COVID-19 EN LATINOAMÉRICA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BEFE5-04B7-8F41-95B6-BF0EBF318411}"/>
              </a:ext>
            </a:extLst>
          </p:cNvPr>
          <p:cNvSpPr txBox="1"/>
          <p:nvPr/>
        </p:nvSpPr>
        <p:spPr>
          <a:xfrm>
            <a:off x="9451230" y="665961"/>
            <a:ext cx="202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UNIVERSIDAD DE CALDAS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4D819CE-042D-4F40-8A5D-63C5AF787F7C}"/>
              </a:ext>
            </a:extLst>
          </p:cNvPr>
          <p:cNvCxnSpPr>
            <a:cxnSpLocks/>
          </p:cNvCxnSpPr>
          <p:nvPr/>
        </p:nvCxnSpPr>
        <p:spPr>
          <a:xfrm>
            <a:off x="9215120" y="488849"/>
            <a:ext cx="0" cy="82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1EA21-AB0A-584E-B2CD-EF6441CD96F7}"/>
              </a:ext>
            </a:extLst>
          </p:cNvPr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Descripción máximo 2 párrafos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FC96AC6-706F-2F41-9EB3-EC6A05FF9245}"/>
              </a:ext>
            </a:extLst>
          </p:cNvPr>
          <p:cNvCxnSpPr>
            <a:cxnSpLocks/>
          </p:cNvCxnSpPr>
          <p:nvPr/>
        </p:nvCxnSpPr>
        <p:spPr>
          <a:xfrm>
            <a:off x="2349304" y="3191947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15">
            <a:extLst>
              <a:ext uri="{FF2B5EF4-FFF2-40B4-BE49-F238E27FC236}">
                <a16:creationId xmlns:a16="http://schemas.microsoft.com/office/drawing/2014/main" id="{0C35F5AC-870E-9B4E-9E9B-C222A9AE091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82" y="3311642"/>
            <a:ext cx="52723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n 18">
            <a:extLst>
              <a:ext uri="{FF2B5EF4-FFF2-40B4-BE49-F238E27FC236}">
                <a16:creationId xmlns:a16="http://schemas.microsoft.com/office/drawing/2014/main" id="{CB0C3E14-7172-2A42-AC8D-1FA8663AB6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21">
            <a:extLst>
              <a:ext uri="{FF2B5EF4-FFF2-40B4-BE49-F238E27FC236}">
                <a16:creationId xmlns:a16="http://schemas.microsoft.com/office/drawing/2014/main" id="{3C20BDDF-CC0B-1644-9916-286AFBEAEFB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993" y="3393396"/>
            <a:ext cx="4984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3">
            <a:extLst>
              <a:ext uri="{FF2B5EF4-FFF2-40B4-BE49-F238E27FC236}">
                <a16:creationId xmlns:a16="http://schemas.microsoft.com/office/drawing/2014/main" id="{E9820127-B9DC-DC44-B458-6D0130A17899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85097D0-949E-D147-977D-3EBEDDA8601A}"/>
              </a:ext>
            </a:extLst>
          </p:cNvPr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LÍNEA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11DB1E4-A74D-7D41-ABD1-870012FF4882}"/>
              </a:ext>
            </a:extLst>
          </p:cNvPr>
          <p:cNvCxnSpPr>
            <a:cxnSpLocks/>
          </p:cNvCxnSpPr>
          <p:nvPr/>
        </p:nvCxnSpPr>
        <p:spPr>
          <a:xfrm>
            <a:off x="4494139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FED5EBD-85B9-CC4B-A9D4-65EF9B06A05F}"/>
              </a:ext>
            </a:extLst>
          </p:cNvPr>
          <p:cNvCxnSpPr>
            <a:cxnSpLocks/>
          </p:cNvCxnSpPr>
          <p:nvPr/>
        </p:nvCxnSpPr>
        <p:spPr>
          <a:xfrm>
            <a:off x="6699964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5BBD363-0E1B-7B41-A32A-281626EBDA62}"/>
              </a:ext>
            </a:extLst>
          </p:cNvPr>
          <p:cNvCxnSpPr>
            <a:cxnSpLocks/>
          </p:cNvCxnSpPr>
          <p:nvPr/>
        </p:nvCxnSpPr>
        <p:spPr>
          <a:xfrm>
            <a:off x="9084376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C6EAB28C-8F2C-CF4C-A897-3A35E29054CB}"/>
              </a:ext>
            </a:extLst>
          </p:cNvPr>
          <p:cNvCxnSpPr>
            <a:cxnSpLocks/>
          </p:cNvCxnSpPr>
          <p:nvPr/>
        </p:nvCxnSpPr>
        <p:spPr>
          <a:xfrm>
            <a:off x="11583152" y="3171090"/>
            <a:ext cx="10167" cy="12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8E289DA-8896-114B-96AA-97AF21296D62}"/>
              </a:ext>
            </a:extLst>
          </p:cNvPr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TOTAL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6EC36B8-8338-DC43-9A92-EB92531FAB9E}"/>
              </a:ext>
            </a:extLst>
          </p:cNvPr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PLAZO EJECUCIÓN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819A66A-35E6-4D40-9589-62DDC222FA3A}"/>
              </a:ext>
            </a:extLst>
          </p:cNvPr>
          <p:cNvSpPr txBox="1"/>
          <p:nvPr/>
        </p:nvSpPr>
        <p:spPr>
          <a:xfrm>
            <a:off x="9914899" y="3233993"/>
            <a:ext cx="1453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CITAR ALIADOS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911312C-112F-894C-BF15-DF488D9037DF}"/>
              </a:ext>
            </a:extLst>
          </p:cNvPr>
          <p:cNvSpPr txBox="1"/>
          <p:nvPr/>
        </p:nvSpPr>
        <p:spPr>
          <a:xfrm>
            <a:off x="5235007" y="3534609"/>
            <a:ext cx="1447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$730.275.000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A8978F0A-CC10-7C4D-A41A-A01E3ABC4EDF}"/>
              </a:ext>
            </a:extLst>
          </p:cNvPr>
          <p:cNvSpPr/>
          <p:nvPr/>
        </p:nvSpPr>
        <p:spPr>
          <a:xfrm>
            <a:off x="2347748" y="1809167"/>
            <a:ext cx="9237610" cy="1370431"/>
          </a:xfrm>
          <a:prstGeom prst="rect">
            <a:avLst/>
          </a:prstGeom>
          <a:solidFill>
            <a:schemeClr val="bg1"/>
          </a:solidFill>
          <a:ln w="9525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4C540E1-DAD5-E747-81B2-7543F0EE589F}"/>
              </a:ext>
            </a:extLst>
          </p:cNvPr>
          <p:cNvSpPr txBox="1"/>
          <p:nvPr/>
        </p:nvSpPr>
        <p:spPr>
          <a:xfrm>
            <a:off x="4580289" y="4526628"/>
            <a:ext cx="1460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 Impacto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B1FA22-7F33-C147-8642-E1E34911C8BD}"/>
              </a:ext>
            </a:extLst>
          </p:cNvPr>
          <p:cNvSpPr txBox="1"/>
          <p:nvPr/>
        </p:nvSpPr>
        <p:spPr>
          <a:xfrm>
            <a:off x="2466047" y="1872671"/>
            <a:ext cx="2497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021C8A"/>
                </a:solidFill>
                <a:latin typeface="Arial" panose="020B0604020202020204" pitchFamily="34" charset="0"/>
              </a:rPr>
              <a:t>Descripción máximo dos párrafos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DABB8FD-6E3E-1A46-A6B1-623A184BCCB5}"/>
              </a:ext>
            </a:extLst>
          </p:cNvPr>
          <p:cNvCxnSpPr>
            <a:cxnSpLocks/>
          </p:cNvCxnSpPr>
          <p:nvPr/>
        </p:nvCxnSpPr>
        <p:spPr>
          <a:xfrm>
            <a:off x="6679663" y="1943009"/>
            <a:ext cx="0" cy="1096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3C884FBC-F17C-5E4D-8073-07791C08657D}"/>
              </a:ext>
            </a:extLst>
          </p:cNvPr>
          <p:cNvSpPr txBox="1"/>
          <p:nvPr/>
        </p:nvSpPr>
        <p:spPr>
          <a:xfrm>
            <a:off x="899523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AA71C7-E62A-7546-AA79-7BA68B2BB8C2}"/>
              </a:ext>
            </a:extLst>
          </p:cNvPr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CB2FB20-EF5E-7E48-A5EF-9FD5B71FFECA}"/>
              </a:ext>
            </a:extLst>
          </p:cNvPr>
          <p:cNvSpPr txBox="1"/>
          <p:nvPr/>
        </p:nvSpPr>
        <p:spPr>
          <a:xfrm>
            <a:off x="2336026" y="2087081"/>
            <a:ext cx="4328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La pandemia actual causada por el virus SARSCoV-2 (Covid-19) presenta un desafío único para las autoridades encargadas de la toma de decisiones en políticas de salud pública y económica. Los modelos de simulación de transmisión de enfermedades han sido ampliamente utilizados como herramientas para la mejorar  toma de decisiones estratégicas. 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91C37224-F278-A344-9BDE-FE5BE41121AE}"/>
              </a:ext>
            </a:extLst>
          </p:cNvPr>
          <p:cNvSpPr txBox="1"/>
          <p:nvPr/>
        </p:nvSpPr>
        <p:spPr>
          <a:xfrm>
            <a:off x="6727755" y="1850269"/>
            <a:ext cx="48944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En este proyecto se desarrollará un sistema de inteligencia epidemiológica que permita la obtención, uso, acceso e interpretación de información para la toma de decisiones relacionadas con el control de la pandemia de Covid-19. Se diseñará un modelo matemático de la propagación y el efecto de las intervenciones sanitarias, integrado a una estructura de almacenamiento y analítica de datos que realice seguimiento y visualice la propagación georreferenciada del virus a través de los servicios de telemedicina del departamento, y se propondrá un modelo económico que permita agregar evaluaciones financieras para optimizar la toma de decisiones.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CB8D002D-C1E9-0447-94E1-1F5C988F369B}"/>
              </a:ext>
            </a:extLst>
          </p:cNvPr>
          <p:cNvSpPr txBox="1"/>
          <p:nvPr/>
        </p:nvSpPr>
        <p:spPr>
          <a:xfrm>
            <a:off x="7489168" y="3534609"/>
            <a:ext cx="118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14 de noviembre de 2020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263815-41DF-E441-9D81-5B6D0EC37B5F}"/>
              </a:ext>
            </a:extLst>
          </p:cNvPr>
          <p:cNvSpPr txBox="1"/>
          <p:nvPr/>
        </p:nvSpPr>
        <p:spPr>
          <a:xfrm>
            <a:off x="9920999" y="3403391"/>
            <a:ext cx="16523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Centro de Bioinformática y Biología Computacional de Colombia  - BIOS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Dirección Territorial de Salud de Caldas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Municipio de Manizales - Alcaldía de Manizales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ES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University</a:t>
            </a: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of Prince Edward Island.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Universidad Austral de Chile.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Universidad Autónoma de Barcelona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28900DC0-CC1D-4783-B34A-F3461D6010B4}"/>
              </a:ext>
            </a:extLst>
          </p:cNvPr>
          <p:cNvSpPr txBox="1"/>
          <p:nvPr/>
        </p:nvSpPr>
        <p:spPr>
          <a:xfrm>
            <a:off x="2937021" y="3466873"/>
            <a:ext cx="1574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Sistemas de monitoreo de datos en tiempo real en relación con la enfermedad producida por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Sars-cov-2 y otros agentes causales de ira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DCB80953-3F51-4851-B004-50FA5D4DF5C7}"/>
              </a:ext>
            </a:extLst>
          </p:cNvPr>
          <p:cNvSpPr txBox="1"/>
          <p:nvPr/>
        </p:nvSpPr>
        <p:spPr>
          <a:xfrm>
            <a:off x="4504306" y="4721757"/>
            <a:ext cx="31658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La combinación de diferentes formas de diagnosticar Covid-19 unido a la interpretación en paralelo y al seguimiento mediante analítica de datos,  georreferenciación, y los servicios de telemedicina, permitirá lograr un control más efectivo del Covid-19. A su vez, la integración de un modelo económico permitirá agregar evaluaciones financieras para optimizar la toma de decisiones estratégicas.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0F6D1DA-894C-4EC0-B761-32F893A8EF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511" y="1997255"/>
            <a:ext cx="1896204" cy="189620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11C6935-851E-4ACC-80AE-FAFA9CE61BF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416" r="34272" b="2215"/>
          <a:stretch/>
        </p:blipFill>
        <p:spPr>
          <a:xfrm>
            <a:off x="1092893" y="4797247"/>
            <a:ext cx="1136752" cy="116092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49" y="4776430"/>
            <a:ext cx="2231211" cy="116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975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325</Words>
  <Application>Microsoft Office PowerPoint</Application>
  <PresentationFormat>Panorámica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Carlos Humberto Fajardo Uribe</cp:lastModifiedBy>
  <cp:revision>23</cp:revision>
  <dcterms:created xsi:type="dcterms:W3CDTF">2020-06-18T16:06:13Z</dcterms:created>
  <dcterms:modified xsi:type="dcterms:W3CDTF">2020-06-19T19:48:14Z</dcterms:modified>
</cp:coreProperties>
</file>