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282" autoAdjust="0"/>
    <p:restoredTop sz="94715"/>
  </p:normalViewPr>
  <p:slideViewPr>
    <p:cSldViewPr snapToGrid="0" snapToObjects="1">
      <p:cViewPr>
        <p:scale>
          <a:sx n="70" d="100"/>
          <a:sy n="70"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9A23B-E05B-A846-9329-6A18840E65F5}" type="datetimeFigureOut">
              <a:rPr lang="es-US" smtClean="0"/>
              <a:t>6/19/2020</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40A63-9D96-854D-80B2-53E2D725B4F5}" type="slidenum">
              <a:rPr lang="es-US" smtClean="0"/>
              <a:t>‹Nº›</a:t>
            </a:fld>
            <a:endParaRPr lang="es-US"/>
          </a:p>
        </p:txBody>
      </p:sp>
    </p:spTree>
    <p:extLst>
      <p:ext uri="{BB962C8B-B14F-4D97-AF65-F5344CB8AC3E}">
        <p14:creationId xmlns:p14="http://schemas.microsoft.com/office/powerpoint/2010/main" val="12353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a:t>SISTEMAS DE MONITOREO DE DATOS EN TIEMPO REAL EN RELACIÓN CON LA ENFERMEDAD PRODUCIDA POR</a:t>
            </a:r>
          </a:p>
          <a:p>
            <a:r>
              <a:rPr lang="es-US"/>
              <a:t>SARS-COV-2 Y OTROS AGENTES CAUSALES DE IRA, QUE HABILITEN LA POSIBILIDAD DE MODELAR ESCENARIOS</a:t>
            </a:r>
          </a:p>
          <a:p>
            <a:r>
              <a:rPr lang="es-US"/>
              <a:t>EPIDEMIOLÓGICOS</a:t>
            </a:r>
          </a:p>
          <a:p>
            <a:endParaRPr lang="es-US"/>
          </a:p>
        </p:txBody>
      </p:sp>
      <p:sp>
        <p:nvSpPr>
          <p:cNvPr id="4" name="Marcador de número de diapositiva 3"/>
          <p:cNvSpPr>
            <a:spLocks noGrp="1"/>
          </p:cNvSpPr>
          <p:nvPr>
            <p:ph type="sldNum" sz="quarter" idx="5"/>
          </p:nvPr>
        </p:nvSpPr>
        <p:spPr/>
        <p:txBody>
          <a:bodyPr/>
          <a:lstStyle/>
          <a:p>
            <a:fld id="{6E140A63-9D96-854D-80B2-53E2D725B4F5}" type="slidenum">
              <a:rPr lang="es-US" smtClean="0"/>
              <a:t>1</a:t>
            </a:fld>
            <a:endParaRPr lang="es-US"/>
          </a:p>
        </p:txBody>
      </p:sp>
    </p:spTree>
    <p:extLst>
      <p:ext uri="{BB962C8B-B14F-4D97-AF65-F5344CB8AC3E}">
        <p14:creationId xmlns:p14="http://schemas.microsoft.com/office/powerpoint/2010/main" val="190093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095D51-5964-4544-9B2F-97E0ECC73B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16B944A-3BBE-844D-8949-5257EB204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06CA77E-A006-A64F-A7C0-C414DAC42893}"/>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A6EA85B1-7911-994B-8381-358C67696F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02C01D-A35E-CB46-9188-0D9ECB249752}"/>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22143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13EAF-60A7-F446-9FBD-20A74600346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995C41-AC7F-1444-9412-813CA5458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A9ACFA-A48B-534D-88FB-E1F74DEA607D}"/>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8D350AE3-3653-F44A-B50A-E6A8288DCDD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9AD8FB3-6032-3348-BA56-5831AE55437F}"/>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284391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6C17B3-B929-7747-8AA7-823A765933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C610F4C-28C4-034D-8767-BBB56CA1E8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084516A-5CFD-3640-9A06-E969C9761CB0}"/>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61C363F0-F59A-4746-AC3D-8ED940F6C2B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86BDCED-B4F2-904C-913C-1F3F703B0CF2}"/>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66108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981BD-2E95-A649-9B15-9F6691F41EC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8319D4-41A3-8243-8204-F1C0C811C0E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E586C75-6A94-FF40-A569-82500656D2D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777EF5CB-E576-7946-A39B-568DFB4EA4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2E47C0-2F0C-1042-B58F-A1DE7FF15BCD}"/>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213574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CC62A-0798-8448-BCF3-C0A72C880DC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C6F310-CB22-3148-B5E1-F93B46A9B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51D89E-0C7A-BB4A-A51B-FEA8E4CF65D6}"/>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49AE42BB-A968-534B-815F-A697640C5D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00714A-2D1E-0A46-934D-16D489E889D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5565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2EE35-19B7-2145-AEC2-BC65250EBB7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F1CF2EC-91DE-2848-A668-0D83C624E4E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F673B1B-6458-A941-99AB-A358E5A4BF9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810757C-D380-2348-ADAD-FD1F98779CC9}"/>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1E2E6315-EB0E-4D4D-B3CF-4AA4038F144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D1197F9-24C9-514A-8F27-B1A6C5B7407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80320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3FEAC-3A6C-7B4A-B9DC-768864446FF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8AA0B42-DDED-9540-B8D5-042F98E2C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D45B3DF-3DC8-A541-A924-CA156AC0C2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0EBC15-BF29-9E4C-919A-1F8FAA3E40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92CE8AE-0BF3-1F40-A82F-5F5633914A5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0D2462D-E55F-9648-ACDB-0F6F1EB9126A}"/>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8" name="Marcador de pie de página 7">
            <a:extLst>
              <a:ext uri="{FF2B5EF4-FFF2-40B4-BE49-F238E27FC236}">
                <a16:creationId xmlns:a16="http://schemas.microsoft.com/office/drawing/2014/main" id="{C6F52428-2E56-194D-AE2F-64BC22A5CAC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FD0D555-F22E-7C43-9DF9-A25EF00B98F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11180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882C78-CBAC-1F45-88C0-C7A264BD482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A9F50C8-A599-0F42-B02C-5656C9E6C199}"/>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4" name="Marcador de pie de página 3">
            <a:extLst>
              <a:ext uri="{FF2B5EF4-FFF2-40B4-BE49-F238E27FC236}">
                <a16:creationId xmlns:a16="http://schemas.microsoft.com/office/drawing/2014/main" id="{628052B0-2C1C-9145-93AD-6D00A157EFB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C8CC111-BC73-0642-8D73-62BE8CBC61DE}"/>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50117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036A72-97FE-E649-8C8A-F8ADE54DEDB5}"/>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3" name="Marcador de pie de página 2">
            <a:extLst>
              <a:ext uri="{FF2B5EF4-FFF2-40B4-BE49-F238E27FC236}">
                <a16:creationId xmlns:a16="http://schemas.microsoft.com/office/drawing/2014/main" id="{7EA9084D-6465-1840-87FD-C4AB3A4283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8213EB5-BD95-EE4B-9D1D-528033E13673}"/>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0977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2C9F4-9DE3-4A49-8A98-9B816CDB69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7053281-3F17-F742-AFE2-2450A5798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273944-E34F-994F-BA34-EC775038B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B43FC1-59FD-6143-9FB9-0F130A96149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8529494E-43C9-2A42-B4D0-6500577A8FB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E97D666-AAA7-6948-83CA-F2BF8D1EEA2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25355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590B7-6C1A-8C45-A113-47A8501B1C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BF65886-3907-634F-A0C2-997C3F0D6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003BAD3-99E8-BE44-A162-9FF3870EB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60900-8B75-F24B-AE4A-6EDE06D1033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5C5C4DC8-9024-B547-8EC3-633D1678043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861DC93-CAE3-044F-B78E-27C185F33DA3}"/>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01472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0FF3BA-2A2D-544A-BAA4-035918475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D479421-ABA5-4843-A7BA-1BB78C66F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9F51031-805E-1545-86FA-739859217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2A7544D8-AEC2-F54A-882D-ED38F1DA6F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ABFB247-DDCB-EA41-B32C-95C39A039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B52C5-7B8E-1B41-8097-8D3AFC0718FA}" type="slidenum">
              <a:rPr lang="es-CO" smtClean="0"/>
              <a:t>‹Nº›</a:t>
            </a:fld>
            <a:endParaRPr lang="es-CO"/>
          </a:p>
        </p:txBody>
      </p:sp>
    </p:spTree>
    <p:extLst>
      <p:ext uri="{BB962C8B-B14F-4D97-AF65-F5344CB8AC3E}">
        <p14:creationId xmlns:p14="http://schemas.microsoft.com/office/powerpoint/2010/main" val="408229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AB6005-2BAF-D042-8B40-F0282197E7AA}"/>
              </a:ext>
            </a:extLst>
          </p:cNvPr>
          <p:cNvPicPr>
            <a:picLocks noChangeAspect="1"/>
          </p:cNvPicPr>
          <p:nvPr/>
        </p:nvPicPr>
        <p:blipFill>
          <a:blip r:embed="rId3"/>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B7A2B7C6-3A15-1F4B-A0F9-BF7BDEF4F68E}"/>
              </a:ext>
            </a:extLst>
          </p:cNvPr>
          <p:cNvSpPr txBox="1"/>
          <p:nvPr/>
        </p:nvSpPr>
        <p:spPr>
          <a:xfrm>
            <a:off x="5940456" y="292893"/>
            <a:ext cx="3510774" cy="1200329"/>
          </a:xfrm>
          <a:prstGeom prst="rect">
            <a:avLst/>
          </a:prstGeom>
          <a:noFill/>
        </p:spPr>
        <p:txBody>
          <a:bodyPr wrap="square" rtlCol="0">
            <a:spAutoFit/>
          </a:bodyPr>
          <a:lstStyle/>
          <a:p>
            <a:pPr algn="ctr"/>
            <a:r>
              <a:rPr lang="es-US" sz="1200" b="1" dirty="0">
                <a:latin typeface="Arial" panose="020B0604020202020204" pitchFamily="34" charset="0"/>
                <a:cs typeface="Arial" panose="020B0604020202020204" pitchFamily="34" charset="0"/>
              </a:rPr>
              <a:t>Desarrollo y evaluación de modelos matemáticos y epidemiológicos que apoyen la toma de decisiones en atención a la emergencia por SARS-CoV-2 y otros agentes causales de IRA en Colombia utilizando Data </a:t>
            </a:r>
            <a:r>
              <a:rPr lang="es-US" sz="1200" b="1" dirty="0" err="1">
                <a:latin typeface="Arial" panose="020B0604020202020204" pitchFamily="34" charset="0"/>
                <a:cs typeface="Arial" panose="020B0604020202020204" pitchFamily="34" charset="0"/>
              </a:rPr>
              <a:t>Analytics</a:t>
            </a:r>
            <a:r>
              <a:rPr lang="es-US" sz="1200" b="1" dirty="0">
                <a:latin typeface="Arial" panose="020B0604020202020204" pitchFamily="34" charset="0"/>
                <a:cs typeface="Arial" panose="020B0604020202020204" pitchFamily="34" charset="0"/>
              </a:rPr>
              <a:t> y Machine </a:t>
            </a:r>
            <a:r>
              <a:rPr lang="es-US" sz="1200" b="1" dirty="0" err="1">
                <a:latin typeface="Arial" panose="020B0604020202020204" pitchFamily="34" charset="0"/>
                <a:cs typeface="Arial" panose="020B0604020202020204" pitchFamily="34" charset="0"/>
              </a:rPr>
              <a:t>Learning</a:t>
            </a:r>
            <a:endParaRPr lang="es-CO" sz="1200" b="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8BBEFE5-04B7-8F41-95B6-BF0EBF318411}"/>
              </a:ext>
            </a:extLst>
          </p:cNvPr>
          <p:cNvSpPr txBox="1"/>
          <p:nvPr/>
        </p:nvSpPr>
        <p:spPr>
          <a:xfrm>
            <a:off x="9618780" y="578326"/>
            <a:ext cx="1971294" cy="461665"/>
          </a:xfrm>
          <a:prstGeom prst="rect">
            <a:avLst/>
          </a:prstGeom>
          <a:noFill/>
        </p:spPr>
        <p:txBody>
          <a:bodyPr wrap="square" rtlCol="0">
            <a:spAutoFit/>
          </a:bodyPr>
          <a:lstStyle/>
          <a:p>
            <a:pPr algn="ctr"/>
            <a:r>
              <a:rPr lang="es-US" sz="1200" b="1" dirty="0">
                <a:latin typeface="Arial" panose="020B0604020202020204" pitchFamily="34" charset="0"/>
                <a:cs typeface="Arial" panose="020B0604020202020204" pitchFamily="34" charset="0"/>
              </a:rPr>
              <a:t>Pontificia Universidad Javeriana</a:t>
            </a:r>
          </a:p>
        </p:txBody>
      </p:sp>
      <p:cxnSp>
        <p:nvCxnSpPr>
          <p:cNvPr id="9" name="Conector recto 8">
            <a:extLst>
              <a:ext uri="{FF2B5EF4-FFF2-40B4-BE49-F238E27FC236}">
                <a16:creationId xmlns:a16="http://schemas.microsoft.com/office/drawing/2014/main" id="{A4D819CE-042D-4F40-8A5D-63C5AF787F7C}"/>
              </a:ext>
            </a:extLst>
          </p:cNvPr>
          <p:cNvCxnSpPr>
            <a:cxnSpLocks/>
          </p:cNvCxnSpPr>
          <p:nvPr/>
        </p:nvCxnSpPr>
        <p:spPr>
          <a:xfrm>
            <a:off x="9451230" y="493568"/>
            <a:ext cx="0" cy="825695"/>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B231EA21-AB0A-584E-B2CD-EF6441CD96F7}"/>
              </a:ext>
            </a:extLst>
          </p:cNvPr>
          <p:cNvSpPr txBox="1"/>
          <p:nvPr/>
        </p:nvSpPr>
        <p:spPr>
          <a:xfrm>
            <a:off x="2475131" y="1828511"/>
            <a:ext cx="4771287" cy="246221"/>
          </a:xfrm>
          <a:prstGeom prst="rect">
            <a:avLst/>
          </a:prstGeom>
          <a:noFill/>
        </p:spPr>
        <p:txBody>
          <a:bodyPr wrap="square" rtlCol="0">
            <a:spAutoFit/>
          </a:bodyPr>
          <a:lstStyle/>
          <a:p>
            <a:pPr algn="just" fontAlgn="auto">
              <a:spcBef>
                <a:spcPts val="0"/>
              </a:spcBef>
              <a:spcAft>
                <a:spcPts val="0"/>
              </a:spcAft>
              <a:defRPr/>
            </a:pPr>
            <a:r>
              <a:rPr lang="es-ES" sz="1000" dirty="0">
                <a:solidFill>
                  <a:schemeClr val="bg1">
                    <a:lumMod val="50000"/>
                  </a:schemeClr>
                </a:solidFill>
                <a:latin typeface="Arial" panose="020B0604020202020204" pitchFamily="34" charset="0"/>
              </a:rPr>
              <a:t>Descripción máximo 2 párrafos</a:t>
            </a:r>
          </a:p>
        </p:txBody>
      </p:sp>
      <p:cxnSp>
        <p:nvCxnSpPr>
          <p:cNvPr id="17" name="Conector recto 16">
            <a:extLst>
              <a:ext uri="{FF2B5EF4-FFF2-40B4-BE49-F238E27FC236}">
                <a16:creationId xmlns:a16="http://schemas.microsoft.com/office/drawing/2014/main" id="{EFC96AC6-706F-2F41-9EB3-EC6A05FF9245}"/>
              </a:ext>
            </a:extLst>
          </p:cNvPr>
          <p:cNvCxnSpPr>
            <a:cxnSpLocks/>
          </p:cNvCxnSpPr>
          <p:nvPr/>
        </p:nvCxnSpPr>
        <p:spPr>
          <a:xfrm>
            <a:off x="2349304"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Imagen 15">
            <a:extLst>
              <a:ext uri="{FF2B5EF4-FFF2-40B4-BE49-F238E27FC236}">
                <a16:creationId xmlns:a16="http://schemas.microsoft.com/office/drawing/2014/main" id="{0C35F5AC-870E-9B4E-9E9B-C222A9AE0916}"/>
              </a:ext>
            </a:extLst>
          </p:cNvPr>
          <p:cNvPicPr>
            <a:picLocks noChangeAspect="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2478210" y="3311642"/>
            <a:ext cx="527230" cy="58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8">
            <a:extLst>
              <a:ext uri="{FF2B5EF4-FFF2-40B4-BE49-F238E27FC236}">
                <a16:creationId xmlns:a16="http://schemas.microsoft.com/office/drawing/2014/main" id="{CB0C3E14-7172-2A42-AC8D-1FA8663AB601}"/>
              </a:ext>
            </a:extLst>
          </p:cNvPr>
          <p:cNvPicPr>
            <a:picLocks noChangeAspect="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4574992" y="3311641"/>
            <a:ext cx="653096" cy="65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1">
            <a:extLst>
              <a:ext uri="{FF2B5EF4-FFF2-40B4-BE49-F238E27FC236}">
                <a16:creationId xmlns:a16="http://schemas.microsoft.com/office/drawing/2014/main" id="{3C20BDDF-CC0B-1644-9916-286AFBEAEFBA}"/>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201993" y="3393396"/>
            <a:ext cx="498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3">
            <a:extLst>
              <a:ext uri="{FF2B5EF4-FFF2-40B4-BE49-F238E27FC236}">
                <a16:creationId xmlns:a16="http://schemas.microsoft.com/office/drawing/2014/main" id="{E9820127-B9DC-DC44-B458-6D0130A17899}"/>
              </a:ext>
            </a:extLst>
          </p:cNvPr>
          <p:cNvPicPr>
            <a:picLocks noChangeAspect="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6850728" y="3356884"/>
            <a:ext cx="5349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5">
            <a:extLst>
              <a:ext uri="{FF2B5EF4-FFF2-40B4-BE49-F238E27FC236}">
                <a16:creationId xmlns:a16="http://schemas.microsoft.com/office/drawing/2014/main" id="{285097D0-949E-D147-977D-3EBEDDA8601A}"/>
              </a:ext>
            </a:extLst>
          </p:cNvPr>
          <p:cNvSpPr txBox="1"/>
          <p:nvPr/>
        </p:nvSpPr>
        <p:spPr>
          <a:xfrm>
            <a:off x="2966164" y="3271231"/>
            <a:ext cx="80243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LÍNEA</a:t>
            </a:r>
          </a:p>
        </p:txBody>
      </p:sp>
      <p:cxnSp>
        <p:nvCxnSpPr>
          <p:cNvPr id="35" name="Conector recto 34">
            <a:extLst>
              <a:ext uri="{FF2B5EF4-FFF2-40B4-BE49-F238E27FC236}">
                <a16:creationId xmlns:a16="http://schemas.microsoft.com/office/drawing/2014/main" id="{B11DB1E4-A74D-7D41-ABD1-870012FF4882}"/>
              </a:ext>
            </a:extLst>
          </p:cNvPr>
          <p:cNvCxnSpPr>
            <a:cxnSpLocks/>
          </p:cNvCxnSpPr>
          <p:nvPr/>
        </p:nvCxnSpPr>
        <p:spPr>
          <a:xfrm>
            <a:off x="4494139"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6FED5EBD-85B9-CC4B-A9D4-65EF9B06A05F}"/>
              </a:ext>
            </a:extLst>
          </p:cNvPr>
          <p:cNvCxnSpPr>
            <a:cxnSpLocks/>
          </p:cNvCxnSpPr>
          <p:nvPr/>
        </p:nvCxnSpPr>
        <p:spPr>
          <a:xfrm>
            <a:off x="6699964"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75BBD363-0E1B-7B41-A32A-281626EBDA62}"/>
              </a:ext>
            </a:extLst>
          </p:cNvPr>
          <p:cNvCxnSpPr>
            <a:cxnSpLocks/>
          </p:cNvCxnSpPr>
          <p:nvPr/>
        </p:nvCxnSpPr>
        <p:spPr>
          <a:xfrm>
            <a:off x="9084376"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C6EAB28C-8F2C-CF4C-A897-3A35E29054CB}"/>
              </a:ext>
            </a:extLst>
          </p:cNvPr>
          <p:cNvCxnSpPr>
            <a:cxnSpLocks/>
          </p:cNvCxnSpPr>
          <p:nvPr/>
        </p:nvCxnSpPr>
        <p:spPr>
          <a:xfrm>
            <a:off x="11352139"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B8E289DA-8896-114B-96AA-97AF21296D62}"/>
              </a:ext>
            </a:extLst>
          </p:cNvPr>
          <p:cNvSpPr txBox="1"/>
          <p:nvPr/>
        </p:nvSpPr>
        <p:spPr>
          <a:xfrm>
            <a:off x="5310779" y="3271231"/>
            <a:ext cx="80243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TOTAL</a:t>
            </a:r>
          </a:p>
        </p:txBody>
      </p:sp>
      <p:sp>
        <p:nvSpPr>
          <p:cNvPr id="42" name="CuadroTexto 41">
            <a:extLst>
              <a:ext uri="{FF2B5EF4-FFF2-40B4-BE49-F238E27FC236}">
                <a16:creationId xmlns:a16="http://schemas.microsoft.com/office/drawing/2014/main" id="{B6EC36B8-8338-DC43-9A92-EB92531FAB9E}"/>
              </a:ext>
            </a:extLst>
          </p:cNvPr>
          <p:cNvSpPr txBox="1"/>
          <p:nvPr/>
        </p:nvSpPr>
        <p:spPr>
          <a:xfrm>
            <a:off x="7482169" y="3271231"/>
            <a:ext cx="158628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PLAZO EJECUCIÓN</a:t>
            </a:r>
          </a:p>
        </p:txBody>
      </p:sp>
      <p:sp>
        <p:nvSpPr>
          <p:cNvPr id="43" name="CuadroTexto 42">
            <a:extLst>
              <a:ext uri="{FF2B5EF4-FFF2-40B4-BE49-F238E27FC236}">
                <a16:creationId xmlns:a16="http://schemas.microsoft.com/office/drawing/2014/main" id="{0819A66A-35E6-4D40-9589-62DDC222FA3A}"/>
              </a:ext>
            </a:extLst>
          </p:cNvPr>
          <p:cNvSpPr txBox="1"/>
          <p:nvPr/>
        </p:nvSpPr>
        <p:spPr>
          <a:xfrm>
            <a:off x="9877517" y="3271231"/>
            <a:ext cx="1453821"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ALIADOS</a:t>
            </a:r>
          </a:p>
        </p:txBody>
      </p:sp>
      <p:sp>
        <p:nvSpPr>
          <p:cNvPr id="44" name="CuadroTexto 43">
            <a:extLst>
              <a:ext uri="{FF2B5EF4-FFF2-40B4-BE49-F238E27FC236}">
                <a16:creationId xmlns:a16="http://schemas.microsoft.com/office/drawing/2014/main" id="{9911312C-112F-894C-BF15-DF488D9037DF}"/>
              </a:ext>
            </a:extLst>
          </p:cNvPr>
          <p:cNvSpPr txBox="1"/>
          <p:nvPr/>
        </p:nvSpPr>
        <p:spPr>
          <a:xfrm>
            <a:off x="5140108" y="3534609"/>
            <a:ext cx="1603170" cy="338554"/>
          </a:xfrm>
          <a:prstGeom prst="rect">
            <a:avLst/>
          </a:prstGeom>
          <a:noFill/>
        </p:spPr>
        <p:txBody>
          <a:bodyPr wrap="square" rtlCol="0">
            <a:spAutoFit/>
          </a:bodyPr>
          <a:lstStyle/>
          <a:p>
            <a:r>
              <a:rPr lang="es-CO" sz="1600" b="1" dirty="0">
                <a:latin typeface="Arial" panose="020B0604020202020204" pitchFamily="34" charset="0"/>
                <a:cs typeface="Arial" panose="020B0604020202020204" pitchFamily="34" charset="0"/>
              </a:rPr>
              <a:t>$</a:t>
            </a:r>
            <a:r>
              <a:rPr lang="es-US" sz="1600" b="1" dirty="0">
                <a:latin typeface="Arial" panose="020B0604020202020204" pitchFamily="34" charset="0"/>
                <a:cs typeface="Arial" panose="020B0604020202020204" pitchFamily="34" charset="0"/>
              </a:rPr>
              <a:t>1.048.928.903</a:t>
            </a:r>
            <a:endParaRPr lang="es-CO" sz="1600" b="1" dirty="0">
              <a:latin typeface="Arial" panose="020B0604020202020204" pitchFamily="34" charset="0"/>
              <a:cs typeface="Arial" panose="020B0604020202020204" pitchFamily="34" charset="0"/>
            </a:endParaRPr>
          </a:p>
        </p:txBody>
      </p:sp>
      <p:sp>
        <p:nvSpPr>
          <p:cNvPr id="46" name="CuadroTexto 45">
            <a:extLst>
              <a:ext uri="{FF2B5EF4-FFF2-40B4-BE49-F238E27FC236}">
                <a16:creationId xmlns:a16="http://schemas.microsoft.com/office/drawing/2014/main" id="{29A404AC-A829-C140-8F4C-F7523414CE3C}"/>
              </a:ext>
            </a:extLst>
          </p:cNvPr>
          <p:cNvSpPr txBox="1"/>
          <p:nvPr/>
        </p:nvSpPr>
        <p:spPr>
          <a:xfrm>
            <a:off x="5258454" y="3939459"/>
            <a:ext cx="1521976" cy="307777"/>
          </a:xfrm>
          <a:prstGeom prst="rect">
            <a:avLst/>
          </a:prstGeom>
          <a:noFill/>
        </p:spPr>
        <p:txBody>
          <a:bodyPr wrap="square" rtlCol="0">
            <a:spAutoFit/>
          </a:bodyPr>
          <a:lstStyle/>
          <a:p>
            <a:r>
              <a:rPr lang="es-CO" sz="1400" b="1" dirty="0">
                <a:solidFill>
                  <a:srgbClr val="021C8A"/>
                </a:solidFill>
                <a:latin typeface="Arial" panose="020B0604020202020204" pitchFamily="34" charset="0"/>
                <a:cs typeface="Arial" panose="020B0604020202020204" pitchFamily="34" charset="0"/>
              </a:rPr>
              <a:t>MILLONES</a:t>
            </a:r>
          </a:p>
        </p:txBody>
      </p:sp>
      <p:sp>
        <p:nvSpPr>
          <p:cNvPr id="50" name="Rectángulo 49">
            <a:extLst>
              <a:ext uri="{FF2B5EF4-FFF2-40B4-BE49-F238E27FC236}">
                <a16:creationId xmlns:a16="http://schemas.microsoft.com/office/drawing/2014/main" id="{A8978F0A-CC10-7C4D-A41A-A01E3ABC4EDF}"/>
              </a:ext>
            </a:extLst>
          </p:cNvPr>
          <p:cNvSpPr/>
          <p:nvPr/>
        </p:nvSpPr>
        <p:spPr>
          <a:xfrm>
            <a:off x="2347748" y="1809167"/>
            <a:ext cx="9001753" cy="1370431"/>
          </a:xfrm>
          <a:prstGeom prst="rect">
            <a:avLst/>
          </a:prstGeom>
          <a:solidFill>
            <a:schemeClr val="bg1"/>
          </a:solidFill>
          <a:ln w="9525">
            <a:solidFill>
              <a:srgbClr val="021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CuadroTexto 46">
            <a:extLst>
              <a:ext uri="{FF2B5EF4-FFF2-40B4-BE49-F238E27FC236}">
                <a16:creationId xmlns:a16="http://schemas.microsoft.com/office/drawing/2014/main" id="{B4C540E1-DAD5-E747-81B2-7543F0EE589F}"/>
              </a:ext>
            </a:extLst>
          </p:cNvPr>
          <p:cNvSpPr txBox="1"/>
          <p:nvPr/>
        </p:nvSpPr>
        <p:spPr>
          <a:xfrm>
            <a:off x="4618560" y="4484640"/>
            <a:ext cx="1360167"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IMPACTO</a:t>
            </a:r>
          </a:p>
        </p:txBody>
      </p:sp>
      <p:cxnSp>
        <p:nvCxnSpPr>
          <p:cNvPr id="55" name="Conector recto 54">
            <a:extLst>
              <a:ext uri="{FF2B5EF4-FFF2-40B4-BE49-F238E27FC236}">
                <a16:creationId xmlns:a16="http://schemas.microsoft.com/office/drawing/2014/main" id="{ADABB8FD-6E3E-1A46-A6B1-623A184BCCB5}"/>
              </a:ext>
            </a:extLst>
          </p:cNvPr>
          <p:cNvCxnSpPr>
            <a:cxnSpLocks/>
          </p:cNvCxnSpPr>
          <p:nvPr/>
        </p:nvCxnSpPr>
        <p:spPr>
          <a:xfrm>
            <a:off x="6699964" y="1943009"/>
            <a:ext cx="0" cy="1096409"/>
          </a:xfrm>
          <a:prstGeom prst="line">
            <a:avLst/>
          </a:prstGeom>
        </p:spPr>
        <p:style>
          <a:lnRef idx="1">
            <a:schemeClr val="accent1"/>
          </a:lnRef>
          <a:fillRef idx="0">
            <a:schemeClr val="accent1"/>
          </a:fillRef>
          <a:effectRef idx="0">
            <a:schemeClr val="accent1"/>
          </a:effectRef>
          <a:fontRef idx="minor">
            <a:schemeClr val="tx1"/>
          </a:fontRef>
        </p:style>
      </p:cxnSp>
      <p:sp>
        <p:nvSpPr>
          <p:cNvPr id="61" name="CuadroTexto 60">
            <a:extLst>
              <a:ext uri="{FF2B5EF4-FFF2-40B4-BE49-F238E27FC236}">
                <a16:creationId xmlns:a16="http://schemas.microsoft.com/office/drawing/2014/main" id="{3C884FBC-F17C-5E4D-8073-07791C08657D}"/>
              </a:ext>
            </a:extLst>
          </p:cNvPr>
          <p:cNvSpPr txBox="1"/>
          <p:nvPr/>
        </p:nvSpPr>
        <p:spPr>
          <a:xfrm>
            <a:off x="899523" y="5304107"/>
            <a:ext cx="876950" cy="307777"/>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FOTO 1</a:t>
            </a:r>
          </a:p>
        </p:txBody>
      </p:sp>
      <p:sp>
        <p:nvSpPr>
          <p:cNvPr id="62" name="CuadroTexto 61">
            <a:extLst>
              <a:ext uri="{FF2B5EF4-FFF2-40B4-BE49-F238E27FC236}">
                <a16:creationId xmlns:a16="http://schemas.microsoft.com/office/drawing/2014/main" id="{7CAA71C7-E62A-7546-AA79-7BA68B2BB8C2}"/>
              </a:ext>
            </a:extLst>
          </p:cNvPr>
          <p:cNvSpPr txBox="1"/>
          <p:nvPr/>
        </p:nvSpPr>
        <p:spPr>
          <a:xfrm>
            <a:off x="3074466" y="5304107"/>
            <a:ext cx="876950" cy="307777"/>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FOTO 2</a:t>
            </a:r>
          </a:p>
        </p:txBody>
      </p:sp>
      <p:sp>
        <p:nvSpPr>
          <p:cNvPr id="64" name="CuadroTexto 63">
            <a:extLst>
              <a:ext uri="{FF2B5EF4-FFF2-40B4-BE49-F238E27FC236}">
                <a16:creationId xmlns:a16="http://schemas.microsoft.com/office/drawing/2014/main" id="{2CB2FB20-EF5E-7E48-A5EF-9FD5B71FFECA}"/>
              </a:ext>
            </a:extLst>
          </p:cNvPr>
          <p:cNvSpPr txBox="1"/>
          <p:nvPr/>
        </p:nvSpPr>
        <p:spPr>
          <a:xfrm>
            <a:off x="2399938" y="1914736"/>
            <a:ext cx="4176267" cy="1169551"/>
          </a:xfrm>
          <a:prstGeom prst="rect">
            <a:avLst/>
          </a:prstGeom>
          <a:noFill/>
        </p:spPr>
        <p:txBody>
          <a:bodyPr wrap="square" rtlCol="0">
            <a:spAutoFit/>
          </a:bodyPr>
          <a:lstStyle/>
          <a:p>
            <a:pPr algn="just" fontAlgn="auto">
              <a:spcBef>
                <a:spcPts val="0"/>
              </a:spcBef>
              <a:spcAft>
                <a:spcPts val="0"/>
              </a:spcAft>
              <a:defRPr/>
            </a:pPr>
            <a:r>
              <a:rPr lang="es-US" sz="1000" dirty="0">
                <a:solidFill>
                  <a:schemeClr val="bg1">
                    <a:lumMod val="50000"/>
                  </a:schemeClr>
                </a:solidFill>
                <a:effectLst/>
                <a:latin typeface="Arial" panose="020B0604020202020204" pitchFamily="34" charset="0"/>
                <a:ea typeface="Abadi Extra Light" pitchFamily="2" charset="0"/>
                <a:cs typeface="Arial" panose="020B0604020202020204" pitchFamily="34" charset="0"/>
              </a:rPr>
              <a:t>En este proyecto generaremos múltiples modelos matemáticos y epidemiológicos que permitirán comprender el impacto de la epidemia por COVID-19 en la salud de los colombianos, así como la dinámica de la epidemia y la necesidad de recursos para su atención. Para esto, emplearemos múltiples fuentes de información disponible en el país, que recogen datos sobre contagios, determinantes y características de la población. </a:t>
            </a:r>
            <a:endParaRPr lang="es-ES" sz="1000" dirty="0">
              <a:solidFill>
                <a:schemeClr val="bg1">
                  <a:lumMod val="50000"/>
                </a:schemeClr>
              </a:solidFill>
              <a:latin typeface="Arial" panose="020B0604020202020204" pitchFamily="34" charset="0"/>
              <a:ea typeface="Abadi Extra Light" pitchFamily="2" charset="0"/>
              <a:cs typeface="Arial" panose="020B0604020202020204" pitchFamily="34" charset="0"/>
            </a:endParaRPr>
          </a:p>
        </p:txBody>
      </p:sp>
      <p:sp>
        <p:nvSpPr>
          <p:cNvPr id="65" name="CuadroTexto 64">
            <a:extLst>
              <a:ext uri="{FF2B5EF4-FFF2-40B4-BE49-F238E27FC236}">
                <a16:creationId xmlns:a16="http://schemas.microsoft.com/office/drawing/2014/main" id="{91C37224-F278-A344-9BDE-FE5BE41121AE}"/>
              </a:ext>
            </a:extLst>
          </p:cNvPr>
          <p:cNvSpPr txBox="1"/>
          <p:nvPr/>
        </p:nvSpPr>
        <p:spPr>
          <a:xfrm>
            <a:off x="6903191" y="1879722"/>
            <a:ext cx="4274585" cy="1015663"/>
          </a:xfrm>
          <a:prstGeom prst="rect">
            <a:avLst/>
          </a:prstGeom>
          <a:noFill/>
        </p:spPr>
        <p:txBody>
          <a:bodyPr wrap="square" rtlCol="0">
            <a:spAutoFit/>
          </a:bodyPr>
          <a:lstStyle/>
          <a:p>
            <a:pPr algn="just" fontAlgn="auto">
              <a:spcBef>
                <a:spcPts val="0"/>
              </a:spcBef>
              <a:spcAft>
                <a:spcPts val="0"/>
              </a:spcAft>
              <a:defRPr/>
            </a:pPr>
            <a:r>
              <a:rPr lang="es-US" sz="100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Además, conduciremos un estudio de seroprevalencia en tres ciudades (Bogotá, Cali y Bucaramanga), con el fin de afinar nuestros modelos con una aproximación a la cantidad de personas potencialmente infectadas con el coronavirus. Finalmente, evaluaremos la costo-efectividad de múltiples estrategias de vacunación contra SARS-CoV-2, con el fin de proveer recomendaciones que faciliten la toma de decisiones.</a:t>
            </a:r>
            <a:endParaRPr lang="es-ES" sz="1000" dirty="0">
              <a:solidFill>
                <a:schemeClr val="bg1">
                  <a:lumMod val="50000"/>
                </a:schemeClr>
              </a:solidFill>
              <a:latin typeface="Arial" panose="020B0604020202020204" pitchFamily="34" charset="0"/>
              <a:cs typeface="Arial" panose="020B0604020202020204" pitchFamily="34" charset="0"/>
            </a:endParaRPr>
          </a:p>
        </p:txBody>
      </p:sp>
      <p:sp>
        <p:nvSpPr>
          <p:cNvPr id="66" name="CuadroTexto 65">
            <a:extLst>
              <a:ext uri="{FF2B5EF4-FFF2-40B4-BE49-F238E27FC236}">
                <a16:creationId xmlns:a16="http://schemas.microsoft.com/office/drawing/2014/main" id="{6C1AD564-6807-014E-9E74-4F6EC45F9BD2}"/>
              </a:ext>
            </a:extLst>
          </p:cNvPr>
          <p:cNvSpPr txBox="1"/>
          <p:nvPr/>
        </p:nvSpPr>
        <p:spPr>
          <a:xfrm>
            <a:off x="4590514" y="4625086"/>
            <a:ext cx="3010976" cy="1700466"/>
          </a:xfrm>
          <a:prstGeom prst="rect">
            <a:avLst/>
          </a:prstGeom>
          <a:noFill/>
        </p:spPr>
        <p:txBody>
          <a:bodyPr wrap="square" rtlCol="0">
            <a:spAutoFit/>
          </a:bodyPr>
          <a:lstStyle/>
          <a:p>
            <a:pPr algn="just">
              <a:defRPr/>
            </a:pPr>
            <a:r>
              <a:rPr lang="es-US" sz="95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Este proyecto contribuirá a comprender la dinámica de la infección en el país, sus determinantes, y el impacto en los recursos y en la salud de los colombianos. Nuestros modelos podrán ser usados como fuentes de información y recursos técnicos en la definición de políticas públicas. Este proyecto dejará planteada una estrategia analítica para convertir datos en información para la toma de decisiones, en tiempo real, al enfrentar los retos impuestos por emergencias como la epidemia por COVID-19.</a:t>
            </a:r>
          </a:p>
        </p:txBody>
      </p:sp>
      <p:sp>
        <p:nvSpPr>
          <p:cNvPr id="67" name="CuadroTexto 66">
            <a:extLst>
              <a:ext uri="{FF2B5EF4-FFF2-40B4-BE49-F238E27FC236}">
                <a16:creationId xmlns:a16="http://schemas.microsoft.com/office/drawing/2014/main" id="{61348897-3D94-C24D-8659-E99290FFAEC2}"/>
              </a:ext>
            </a:extLst>
          </p:cNvPr>
          <p:cNvSpPr txBox="1"/>
          <p:nvPr/>
        </p:nvSpPr>
        <p:spPr>
          <a:xfrm>
            <a:off x="2940602" y="3438718"/>
            <a:ext cx="1618466" cy="1200329"/>
          </a:xfrm>
          <a:prstGeom prst="rect">
            <a:avLst/>
          </a:prstGeom>
          <a:noFill/>
        </p:spPr>
        <p:txBody>
          <a:bodyPr wrap="square" rtlCol="0">
            <a:spAutoFit/>
          </a:bodyPr>
          <a:lstStyle/>
          <a:p>
            <a:pPr fontAlgn="auto">
              <a:spcBef>
                <a:spcPts val="0"/>
              </a:spcBef>
              <a:spcAft>
                <a:spcPts val="0"/>
              </a:spcAft>
              <a:defRPr/>
            </a:pPr>
            <a:r>
              <a:rPr lang="es-US" sz="900" dirty="0">
                <a:solidFill>
                  <a:schemeClr val="bg1">
                    <a:lumMod val="50000"/>
                  </a:schemeClr>
                </a:solidFill>
                <a:latin typeface="Arial" panose="020B0604020202020204" pitchFamily="34" charset="0"/>
                <a:cs typeface="Arial" panose="020B0604020202020204" pitchFamily="34" charset="0"/>
              </a:rPr>
              <a:t>Sistemas de monitoreo de datos en tiempo real en relación con la enfermedad producida por SARS-CoV-2 y otros agentes causales de IRA, que habiliten la posibilidad de modelar escenarios epidemiológicos.</a:t>
            </a:r>
            <a:endParaRPr lang="es-ES" sz="900" dirty="0">
              <a:solidFill>
                <a:schemeClr val="bg1">
                  <a:lumMod val="50000"/>
                </a:schemeClr>
              </a:solidFill>
              <a:latin typeface="Arial" panose="020B0604020202020204" pitchFamily="34" charset="0"/>
              <a:cs typeface="Arial" panose="020B0604020202020204" pitchFamily="34" charset="0"/>
            </a:endParaRPr>
          </a:p>
        </p:txBody>
      </p:sp>
      <p:sp>
        <p:nvSpPr>
          <p:cNvPr id="68" name="CuadroTexto 67">
            <a:extLst>
              <a:ext uri="{FF2B5EF4-FFF2-40B4-BE49-F238E27FC236}">
                <a16:creationId xmlns:a16="http://schemas.microsoft.com/office/drawing/2014/main" id="{CB8D002D-C1E9-0447-94E1-1F5C988F369B}"/>
              </a:ext>
            </a:extLst>
          </p:cNvPr>
          <p:cNvSpPr txBox="1"/>
          <p:nvPr/>
        </p:nvSpPr>
        <p:spPr>
          <a:xfrm>
            <a:off x="7489168" y="3534609"/>
            <a:ext cx="1189042" cy="246221"/>
          </a:xfrm>
          <a:prstGeom prst="rect">
            <a:avLst/>
          </a:prstGeom>
          <a:noFill/>
        </p:spPr>
        <p:txBody>
          <a:bodyPr wrap="square" rtlCol="0">
            <a:spAutoFit/>
          </a:bodyPr>
          <a:lstStyle/>
          <a:p>
            <a:pPr algn="ctr" fontAlgn="auto">
              <a:spcBef>
                <a:spcPts val="0"/>
              </a:spcBef>
              <a:spcAft>
                <a:spcPts val="0"/>
              </a:spcAft>
              <a:defRPr/>
            </a:pPr>
            <a:r>
              <a:rPr lang="es-US" sz="1000" dirty="0">
                <a:solidFill>
                  <a:schemeClr val="bg1">
                    <a:lumMod val="50000"/>
                  </a:schemeClr>
                </a:solidFill>
                <a:latin typeface="Arial" panose="020B0604020202020204" pitchFamily="34" charset="0"/>
              </a:rPr>
              <a:t>6 meses </a:t>
            </a:r>
            <a:endParaRPr lang="es-ES" sz="1000" dirty="0">
              <a:solidFill>
                <a:schemeClr val="bg1">
                  <a:lumMod val="50000"/>
                </a:schemeClr>
              </a:solidFill>
              <a:latin typeface="Arial" panose="020B0604020202020204" pitchFamily="34" charset="0"/>
            </a:endParaRPr>
          </a:p>
        </p:txBody>
      </p:sp>
      <p:sp>
        <p:nvSpPr>
          <p:cNvPr id="69" name="CuadroTexto 68">
            <a:extLst>
              <a:ext uri="{FF2B5EF4-FFF2-40B4-BE49-F238E27FC236}">
                <a16:creationId xmlns:a16="http://schemas.microsoft.com/office/drawing/2014/main" id="{36263815-41DF-E441-9D81-5B6D0EC37B5F}"/>
              </a:ext>
            </a:extLst>
          </p:cNvPr>
          <p:cNvSpPr txBox="1"/>
          <p:nvPr/>
        </p:nvSpPr>
        <p:spPr>
          <a:xfrm>
            <a:off x="9759960" y="3455631"/>
            <a:ext cx="1571378" cy="1061829"/>
          </a:xfrm>
          <a:prstGeom prst="rect">
            <a:avLst/>
          </a:prstGeom>
          <a:noFill/>
        </p:spPr>
        <p:txBody>
          <a:bodyPr wrap="square" rtlCol="0">
            <a:spAutoFit/>
          </a:bodyPr>
          <a:lstStyle/>
          <a:p>
            <a:pPr>
              <a:defRPr/>
            </a:pPr>
            <a:r>
              <a:rPr lang="es-US" sz="900" dirty="0">
                <a:solidFill>
                  <a:schemeClr val="bg1">
                    <a:lumMod val="50000"/>
                  </a:schemeClr>
                </a:solidFill>
                <a:latin typeface="Arial" panose="020B0604020202020204" pitchFamily="34" charset="0"/>
              </a:rPr>
              <a:t>Fundación Valle del Lili</a:t>
            </a:r>
          </a:p>
          <a:p>
            <a:pPr fontAlgn="auto">
              <a:spcBef>
                <a:spcPts val="0"/>
              </a:spcBef>
              <a:spcAft>
                <a:spcPts val="0"/>
              </a:spcAft>
              <a:defRPr/>
            </a:pPr>
            <a:r>
              <a:rPr lang="es-US" sz="900" dirty="0">
                <a:solidFill>
                  <a:schemeClr val="bg1">
                    <a:lumMod val="50000"/>
                  </a:schemeClr>
                </a:solidFill>
                <a:latin typeface="Arial" panose="020B0604020202020204" pitchFamily="34" charset="0"/>
              </a:rPr>
              <a:t>Nutresa</a:t>
            </a:r>
          </a:p>
          <a:p>
            <a:pPr fontAlgn="auto">
              <a:spcBef>
                <a:spcPts val="0"/>
              </a:spcBef>
              <a:spcAft>
                <a:spcPts val="0"/>
              </a:spcAft>
              <a:defRPr/>
            </a:pPr>
            <a:r>
              <a:rPr lang="es-US" sz="900" dirty="0">
                <a:solidFill>
                  <a:schemeClr val="bg1">
                    <a:lumMod val="50000"/>
                  </a:schemeClr>
                </a:solidFill>
                <a:latin typeface="Arial" panose="020B0604020202020204" pitchFamily="34" charset="0"/>
              </a:rPr>
              <a:t>Instituto Nacional de Salud</a:t>
            </a:r>
          </a:p>
          <a:p>
            <a:pPr fontAlgn="auto">
              <a:spcBef>
                <a:spcPts val="0"/>
              </a:spcBef>
              <a:spcAft>
                <a:spcPts val="0"/>
              </a:spcAft>
              <a:defRPr/>
            </a:pPr>
            <a:r>
              <a:rPr lang="es-US" sz="900" dirty="0">
                <a:solidFill>
                  <a:schemeClr val="bg1">
                    <a:lumMod val="50000"/>
                  </a:schemeClr>
                </a:solidFill>
                <a:latin typeface="Arial" panose="020B0604020202020204" pitchFamily="34" charset="0"/>
              </a:rPr>
              <a:t>Hospital Universitario San Ignacio</a:t>
            </a:r>
          </a:p>
          <a:p>
            <a:pPr fontAlgn="auto">
              <a:spcBef>
                <a:spcPts val="0"/>
              </a:spcBef>
              <a:spcAft>
                <a:spcPts val="0"/>
              </a:spcAft>
              <a:defRPr/>
            </a:pPr>
            <a:r>
              <a:rPr lang="es-US" sz="900" dirty="0">
                <a:solidFill>
                  <a:schemeClr val="bg1">
                    <a:lumMod val="50000"/>
                  </a:schemeClr>
                </a:solidFill>
                <a:latin typeface="Arial" panose="020B0604020202020204" pitchFamily="34" charset="0"/>
              </a:rPr>
              <a:t>Fundación Cardiovascular de Bucaramanga</a:t>
            </a:r>
            <a:endParaRPr lang="es-ES" sz="900" dirty="0">
              <a:solidFill>
                <a:schemeClr val="bg1">
                  <a:lumMod val="50000"/>
                </a:schemeClr>
              </a:solidFill>
              <a:latin typeface="Arial" panose="020B0604020202020204" pitchFamily="34" charset="0"/>
            </a:endParaRPr>
          </a:p>
        </p:txBody>
      </p:sp>
      <p:pic>
        <p:nvPicPr>
          <p:cNvPr id="1026" name="Picture 2" descr="Alianza Caoba">
            <a:extLst>
              <a:ext uri="{FF2B5EF4-FFF2-40B4-BE49-F238E27FC236}">
                <a16:creationId xmlns:a16="http://schemas.microsoft.com/office/drawing/2014/main" id="{3462BB7A-2702-D44E-958C-3AFDC63EB9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090" y="2580780"/>
            <a:ext cx="1996056" cy="958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cell phone&#10;&#10;Description automatically generated">
            <a:extLst>
              <a:ext uri="{FF2B5EF4-FFF2-40B4-BE49-F238E27FC236}">
                <a16:creationId xmlns:a16="http://schemas.microsoft.com/office/drawing/2014/main" id="{185A8DD0-5223-764F-A0BB-0511B2AA261E}"/>
              </a:ext>
            </a:extLst>
          </p:cNvPr>
          <p:cNvPicPr>
            <a:picLocks noChangeAspect="1"/>
          </p:cNvPicPr>
          <p:nvPr/>
        </p:nvPicPr>
        <p:blipFill>
          <a:blip r:embed="rId9"/>
          <a:stretch>
            <a:fillRect/>
          </a:stretch>
        </p:blipFill>
        <p:spPr>
          <a:xfrm>
            <a:off x="177670" y="4733967"/>
            <a:ext cx="2196178" cy="1386436"/>
          </a:xfrm>
          <a:prstGeom prst="rect">
            <a:avLst/>
          </a:prstGeom>
        </p:spPr>
      </p:pic>
      <p:pic>
        <p:nvPicPr>
          <p:cNvPr id="3" name="Picture 2">
            <a:extLst>
              <a:ext uri="{FF2B5EF4-FFF2-40B4-BE49-F238E27FC236}">
                <a16:creationId xmlns:a16="http://schemas.microsoft.com/office/drawing/2014/main" id="{C977CF9A-C59D-4969-A95E-29F46B799D7B}"/>
              </a:ext>
            </a:extLst>
          </p:cNvPr>
          <p:cNvPicPr>
            <a:picLocks noChangeAspect="1"/>
          </p:cNvPicPr>
          <p:nvPr/>
        </p:nvPicPr>
        <p:blipFill>
          <a:blip r:embed="rId10"/>
          <a:stretch>
            <a:fillRect/>
          </a:stretch>
        </p:blipFill>
        <p:spPr>
          <a:xfrm>
            <a:off x="251663" y="1701432"/>
            <a:ext cx="1775811" cy="789781"/>
          </a:xfrm>
          <a:prstGeom prst="rect">
            <a:avLst/>
          </a:prstGeom>
        </p:spPr>
      </p:pic>
      <p:pic>
        <p:nvPicPr>
          <p:cNvPr id="1028" name="Picture 4" descr="Fotos gratis : covid 19, coronavirus, celda, pandemic, corona ...">
            <a:extLst>
              <a:ext uri="{FF2B5EF4-FFF2-40B4-BE49-F238E27FC236}">
                <a16:creationId xmlns:a16="http://schemas.microsoft.com/office/drawing/2014/main" id="{0FAE41AC-DBD0-47ED-9540-5962EA8A90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3585" y="4733966"/>
            <a:ext cx="2226928" cy="139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975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355</Words>
  <Application>Microsoft Office PowerPoint</Application>
  <PresentationFormat>Panorámica</PresentationFormat>
  <Paragraphs>26</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 Yesid Casallas Pena</dc:creator>
  <cp:lastModifiedBy>KATHERINE</cp:lastModifiedBy>
  <cp:revision>11</cp:revision>
  <dcterms:created xsi:type="dcterms:W3CDTF">2020-06-18T16:06:13Z</dcterms:created>
  <dcterms:modified xsi:type="dcterms:W3CDTF">2020-06-19T16:07:10Z</dcterms:modified>
</cp:coreProperties>
</file>