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21C8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4"/>
    <p:restoredTop sz="94715"/>
  </p:normalViewPr>
  <p:slideViewPr>
    <p:cSldViewPr snapToGrid="0" snapToObjects="1">
      <p:cViewPr varScale="1">
        <p:scale>
          <a:sx n="114" d="100"/>
          <a:sy n="114" d="100"/>
        </p:scale>
        <p:origin x="438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F095D51-5964-4544-9B2F-97E0ECC73BE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116B944A-3BBE-844D-8949-5257EB204B5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06CA77E-A006-A64F-A7C0-C414DAC428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E1DAED-726E-2F45-985D-A4497EBE1335}" type="datetimeFigureOut">
              <a:rPr lang="es-CO" smtClean="0"/>
              <a:t>19/06/2020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A6EA85B1-7911-994B-8381-358C67696F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B02C01D-A35E-CB46-9188-0D9ECB2497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B52C5-7B8E-1B41-8097-8D3AFC0718FA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2214330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5713EAF-60A7-F446-9FBD-20A7460034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1C995C41-AC7F-1444-9412-813CA5458A2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14A9ACFA-A48B-534D-88FB-E1F74DEA60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E1DAED-726E-2F45-985D-A4497EBE1335}" type="datetimeFigureOut">
              <a:rPr lang="es-CO" smtClean="0"/>
              <a:t>19/06/2020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D350AE3-3653-F44A-B50A-E6A8288DCD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99AD8FB3-6032-3348-BA56-5831AE5543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B52C5-7B8E-1B41-8097-8D3AFC0718FA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8439180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AF6C17B3-B929-7747-8AA7-823A765933D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7C610F4C-28C4-034D-8767-BBB56CA1E81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1084516A-5CFD-3640-9A06-E969C9761C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E1DAED-726E-2F45-985D-A4497EBE1335}" type="datetimeFigureOut">
              <a:rPr lang="es-CO" smtClean="0"/>
              <a:t>19/06/2020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61C363F0-F59A-4746-AC3D-8ED940F6C2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86BDCED-B4F2-904C-913C-1F3F703B0C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B52C5-7B8E-1B41-8097-8D3AFC0718FA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6610822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51981BD-2E95-A649-9B15-9F6691F41E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EC8319D4-41A3-8243-8204-F1C0C811C0E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E586C75-6A94-FF40-A569-82500656D2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E1DAED-726E-2F45-985D-A4497EBE1335}" type="datetimeFigureOut">
              <a:rPr lang="es-CO" smtClean="0"/>
              <a:t>19/06/2020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777EF5CB-E576-7946-A39B-568DFB4EA4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D72E47C0-2F0C-1042-B58F-A1DE7FF15B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B52C5-7B8E-1B41-8097-8D3AFC0718FA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1357488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F9CC62A-0798-8448-BCF3-C0A72C880D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89C6F310-CB22-3148-B5E1-F93B46A9B79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E151D89E-0C7A-BB4A-A51B-FEA8E4CF65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E1DAED-726E-2F45-985D-A4497EBE1335}" type="datetimeFigureOut">
              <a:rPr lang="es-CO" smtClean="0"/>
              <a:t>19/06/2020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49AE42BB-A968-534B-815F-A697640C5D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4300714A-2D1E-0A46-934D-16D489E889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B52C5-7B8E-1B41-8097-8D3AFC0718FA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556561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2A2EE35-19B7-2145-AEC2-BC65250EBB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0F1CF2EC-91DE-2848-A668-0D83C624E4E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BF673B1B-6458-A941-99AB-A358E5A4BF9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6810757C-D380-2348-ADAD-FD1F98779C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E1DAED-726E-2F45-985D-A4497EBE1335}" type="datetimeFigureOut">
              <a:rPr lang="es-CO" smtClean="0"/>
              <a:t>19/06/2020</a:t>
            </a:fld>
            <a:endParaRPr lang="es-CO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1E2E6315-EB0E-4D4D-B3CF-4AA4038F14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DD1197F9-24C9-514A-8F27-B1A6C5B740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B52C5-7B8E-1B41-8097-8D3AFC0718FA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8032097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7B3FEAC-3A6C-7B4A-B9DC-768864446F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58AA0B42-DDED-9540-B8D5-042F98E2C55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CD45B3DF-3DC8-A541-A924-CA156AC0C25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B30EBC15-BF29-9E4C-919A-1F8FAA3E409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092CE8AE-0BF3-1F40-A82F-5F5633914A5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90D2462D-E55F-9648-ACDB-0F6F1EB912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E1DAED-726E-2F45-985D-A4497EBE1335}" type="datetimeFigureOut">
              <a:rPr lang="es-CO" smtClean="0"/>
              <a:t>19/06/2020</a:t>
            </a:fld>
            <a:endParaRPr lang="es-CO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C6F52428-2E56-194D-AE2F-64BC22A5CA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CFD0D555-F22E-7C43-9DF9-A25EF00B98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B52C5-7B8E-1B41-8097-8D3AFC0718FA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1118064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9882C78-CBAC-1F45-88C0-C7A264BD48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FA9F50C8-A599-0F42-B02C-5656C9E6C1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E1DAED-726E-2F45-985D-A4497EBE1335}" type="datetimeFigureOut">
              <a:rPr lang="es-CO" smtClean="0"/>
              <a:t>19/06/2020</a:t>
            </a:fld>
            <a:endParaRPr lang="es-CO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628052B0-2C1C-9145-93AD-6D00A157EF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3C8CC111-BC73-0642-8D73-62BE8CBC61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B52C5-7B8E-1B41-8097-8D3AFC0718FA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5011794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DB036A72-97FE-E649-8C8A-F8ADE54DED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E1DAED-726E-2F45-985D-A4497EBE1335}" type="datetimeFigureOut">
              <a:rPr lang="es-CO" smtClean="0"/>
              <a:t>19/06/2020</a:t>
            </a:fld>
            <a:endParaRPr lang="es-CO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7EA9084D-6465-1840-87FD-C4AB3A4283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B8213EB5-BD95-EE4B-9D1D-528033E136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B52C5-7B8E-1B41-8097-8D3AFC0718FA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0977596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532C9F4-9DE3-4A49-8A98-9B816CDB69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07053281-3F17-F742-AFE2-2450A57984C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46273944-E34F-994F-BA34-EC775038B22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8B43FC1-59FD-6143-9FB9-0F130A9614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E1DAED-726E-2F45-985D-A4497EBE1335}" type="datetimeFigureOut">
              <a:rPr lang="es-CO" smtClean="0"/>
              <a:t>19/06/2020</a:t>
            </a:fld>
            <a:endParaRPr lang="es-CO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8529494E-43C9-2A42-B4D0-6500577A8F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3E97D666-AAA7-6948-83CA-F2BF8D1EEA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B52C5-7B8E-1B41-8097-8D3AFC0718FA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2535551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9A590B7-6C1A-8C45-A113-47A8501B1C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FBF65886-3907-634F-A0C2-997C3F0D61D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O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F003BAD3-99E8-BE44-A162-9FF3870EB29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B7B60900-8B75-F24B-AE4A-6EDE06D103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E1DAED-726E-2F45-985D-A4497EBE1335}" type="datetimeFigureOut">
              <a:rPr lang="es-CO" smtClean="0"/>
              <a:t>19/06/2020</a:t>
            </a:fld>
            <a:endParaRPr lang="es-CO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5C5C4DC8-9024-B547-8EC3-633D167804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E861DC93-CAE3-044F-B78E-27C185F33D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B52C5-7B8E-1B41-8097-8D3AFC0718FA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0147241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B50FF3BA-2A2D-544A-BAA4-0359184759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D479421-ABA5-4843-A7BA-1BB78C66F8C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99F51031-805E-1545-86FA-7398592172D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E1DAED-726E-2F45-985D-A4497EBE1335}" type="datetimeFigureOut">
              <a:rPr lang="es-CO" smtClean="0"/>
              <a:t>19/06/2020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2A7544D8-AEC2-F54A-882D-ED38F1DA6FA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9ABFB247-DDCB-EA41-B32C-95C39A0390F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CB52C5-7B8E-1B41-8097-8D3AFC0718FA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0822986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9BAB6005-2BAF-D042-8B40-F0282197E7A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cxnSp>
        <p:nvCxnSpPr>
          <p:cNvPr id="9" name="Conector recto 8">
            <a:extLst>
              <a:ext uri="{FF2B5EF4-FFF2-40B4-BE49-F238E27FC236}">
                <a16:creationId xmlns:a16="http://schemas.microsoft.com/office/drawing/2014/main" id="{A4D819CE-042D-4F40-8A5D-63C5AF787F7C}"/>
              </a:ext>
            </a:extLst>
          </p:cNvPr>
          <p:cNvCxnSpPr>
            <a:cxnSpLocks/>
          </p:cNvCxnSpPr>
          <p:nvPr/>
        </p:nvCxnSpPr>
        <p:spPr>
          <a:xfrm>
            <a:off x="9563464" y="488849"/>
            <a:ext cx="0" cy="82569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CuadroTexto 13">
            <a:extLst>
              <a:ext uri="{FF2B5EF4-FFF2-40B4-BE49-F238E27FC236}">
                <a16:creationId xmlns:a16="http://schemas.microsoft.com/office/drawing/2014/main" id="{B231EA21-AB0A-584E-B2CD-EF6441CD96F7}"/>
              </a:ext>
            </a:extLst>
          </p:cNvPr>
          <p:cNvSpPr txBox="1"/>
          <p:nvPr/>
        </p:nvSpPr>
        <p:spPr>
          <a:xfrm>
            <a:off x="2475131" y="1828511"/>
            <a:ext cx="477128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10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</a:rPr>
              <a:t>Descripción máximo 2 párrafos</a:t>
            </a:r>
          </a:p>
        </p:txBody>
      </p:sp>
      <p:cxnSp>
        <p:nvCxnSpPr>
          <p:cNvPr id="17" name="Conector recto 16">
            <a:extLst>
              <a:ext uri="{FF2B5EF4-FFF2-40B4-BE49-F238E27FC236}">
                <a16:creationId xmlns:a16="http://schemas.microsoft.com/office/drawing/2014/main" id="{EFC96AC6-706F-2F41-9EB3-EC6A05FF9245}"/>
              </a:ext>
            </a:extLst>
          </p:cNvPr>
          <p:cNvCxnSpPr>
            <a:cxnSpLocks/>
          </p:cNvCxnSpPr>
          <p:nvPr/>
        </p:nvCxnSpPr>
        <p:spPr>
          <a:xfrm>
            <a:off x="2349304" y="3171090"/>
            <a:ext cx="10167" cy="120787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2" name="Imagen 15">
            <a:extLst>
              <a:ext uri="{FF2B5EF4-FFF2-40B4-BE49-F238E27FC236}">
                <a16:creationId xmlns:a16="http://schemas.microsoft.com/office/drawing/2014/main" id="{0C35F5AC-870E-9B4E-9E9B-C222A9AE0916}"/>
              </a:ext>
            </a:extLst>
          </p:cNvPr>
          <p:cNvPicPr>
            <a:picLocks noChangeAspect="1"/>
          </p:cNvPicPr>
          <p:nvPr/>
        </p:nvPicPr>
        <p:blipFill>
          <a:blip r:embed="rId3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78210" y="3311642"/>
            <a:ext cx="527230" cy="5818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" name="Imagen 18">
            <a:extLst>
              <a:ext uri="{FF2B5EF4-FFF2-40B4-BE49-F238E27FC236}">
                <a16:creationId xmlns:a16="http://schemas.microsoft.com/office/drawing/2014/main" id="{CB0C3E14-7172-2A42-AC8D-1FA8663AB601}"/>
              </a:ext>
            </a:extLst>
          </p:cNvPr>
          <p:cNvPicPr>
            <a:picLocks noChangeAspect="1"/>
          </p:cNvPicPr>
          <p:nvPr/>
        </p:nvPicPr>
        <p:blipFill>
          <a:blip r:embed="rId4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4992" y="3311641"/>
            <a:ext cx="653096" cy="6530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" name="Imagen 21">
            <a:extLst>
              <a:ext uri="{FF2B5EF4-FFF2-40B4-BE49-F238E27FC236}">
                <a16:creationId xmlns:a16="http://schemas.microsoft.com/office/drawing/2014/main" id="{3C20BDDF-CC0B-1644-9916-286AFBEAEFBA}"/>
              </a:ext>
            </a:extLst>
          </p:cNvPr>
          <p:cNvPicPr>
            <a:picLocks noChangeAspect="1"/>
          </p:cNvPicPr>
          <p:nvPr/>
        </p:nvPicPr>
        <p:blipFill>
          <a:blip r:embed="rId5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01993" y="3393396"/>
            <a:ext cx="498475" cy="500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" name="Imagen 23">
            <a:extLst>
              <a:ext uri="{FF2B5EF4-FFF2-40B4-BE49-F238E27FC236}">
                <a16:creationId xmlns:a16="http://schemas.microsoft.com/office/drawing/2014/main" id="{E9820127-B9DC-DC44-B458-6D0130A17899}"/>
              </a:ext>
            </a:extLst>
          </p:cNvPr>
          <p:cNvPicPr>
            <a:picLocks noChangeAspect="1"/>
          </p:cNvPicPr>
          <p:nvPr/>
        </p:nvPicPr>
        <p:blipFill>
          <a:blip r:embed="rId6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0728" y="3356884"/>
            <a:ext cx="534987" cy="53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" name="CuadroTexto 25">
            <a:extLst>
              <a:ext uri="{FF2B5EF4-FFF2-40B4-BE49-F238E27FC236}">
                <a16:creationId xmlns:a16="http://schemas.microsoft.com/office/drawing/2014/main" id="{285097D0-949E-D147-977D-3EBEDDA8601A}"/>
              </a:ext>
            </a:extLst>
          </p:cNvPr>
          <p:cNvSpPr txBox="1"/>
          <p:nvPr/>
        </p:nvSpPr>
        <p:spPr>
          <a:xfrm>
            <a:off x="2966164" y="3271231"/>
            <a:ext cx="80243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1000" dirty="0">
                <a:solidFill>
                  <a:srgbClr val="021C8A"/>
                </a:solidFill>
                <a:latin typeface="Arial" panose="020B0604020202020204" pitchFamily="34" charset="0"/>
              </a:rPr>
              <a:t>LÍNEA</a:t>
            </a:r>
          </a:p>
        </p:txBody>
      </p:sp>
      <p:cxnSp>
        <p:nvCxnSpPr>
          <p:cNvPr id="35" name="Conector recto 34">
            <a:extLst>
              <a:ext uri="{FF2B5EF4-FFF2-40B4-BE49-F238E27FC236}">
                <a16:creationId xmlns:a16="http://schemas.microsoft.com/office/drawing/2014/main" id="{B11DB1E4-A74D-7D41-ABD1-870012FF4882}"/>
              </a:ext>
            </a:extLst>
          </p:cNvPr>
          <p:cNvCxnSpPr>
            <a:cxnSpLocks/>
          </p:cNvCxnSpPr>
          <p:nvPr/>
        </p:nvCxnSpPr>
        <p:spPr>
          <a:xfrm>
            <a:off x="4494139" y="3171090"/>
            <a:ext cx="10167" cy="120787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Conector recto 35">
            <a:extLst>
              <a:ext uri="{FF2B5EF4-FFF2-40B4-BE49-F238E27FC236}">
                <a16:creationId xmlns:a16="http://schemas.microsoft.com/office/drawing/2014/main" id="{6FED5EBD-85B9-CC4B-A9D4-65EF9B06A05F}"/>
              </a:ext>
            </a:extLst>
          </p:cNvPr>
          <p:cNvCxnSpPr>
            <a:cxnSpLocks/>
          </p:cNvCxnSpPr>
          <p:nvPr/>
        </p:nvCxnSpPr>
        <p:spPr>
          <a:xfrm>
            <a:off x="6699964" y="3171090"/>
            <a:ext cx="10167" cy="120787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Conector recto 36">
            <a:extLst>
              <a:ext uri="{FF2B5EF4-FFF2-40B4-BE49-F238E27FC236}">
                <a16:creationId xmlns:a16="http://schemas.microsoft.com/office/drawing/2014/main" id="{75BBD363-0E1B-7B41-A32A-281626EBDA62}"/>
              </a:ext>
            </a:extLst>
          </p:cNvPr>
          <p:cNvCxnSpPr>
            <a:cxnSpLocks/>
          </p:cNvCxnSpPr>
          <p:nvPr/>
        </p:nvCxnSpPr>
        <p:spPr>
          <a:xfrm>
            <a:off x="9084376" y="3171090"/>
            <a:ext cx="10167" cy="120787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Conector recto 39">
            <a:extLst>
              <a:ext uri="{FF2B5EF4-FFF2-40B4-BE49-F238E27FC236}">
                <a16:creationId xmlns:a16="http://schemas.microsoft.com/office/drawing/2014/main" id="{C6EAB28C-8F2C-CF4C-A897-3A35E29054CB}"/>
              </a:ext>
            </a:extLst>
          </p:cNvPr>
          <p:cNvCxnSpPr>
            <a:cxnSpLocks/>
          </p:cNvCxnSpPr>
          <p:nvPr/>
        </p:nvCxnSpPr>
        <p:spPr>
          <a:xfrm>
            <a:off x="11352139" y="3171090"/>
            <a:ext cx="10167" cy="120787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CuadroTexto 40">
            <a:extLst>
              <a:ext uri="{FF2B5EF4-FFF2-40B4-BE49-F238E27FC236}">
                <a16:creationId xmlns:a16="http://schemas.microsoft.com/office/drawing/2014/main" id="{B8E289DA-8896-114B-96AA-97AF21296D62}"/>
              </a:ext>
            </a:extLst>
          </p:cNvPr>
          <p:cNvSpPr txBox="1"/>
          <p:nvPr/>
        </p:nvSpPr>
        <p:spPr>
          <a:xfrm>
            <a:off x="5310779" y="3271231"/>
            <a:ext cx="80243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1000" dirty="0">
                <a:solidFill>
                  <a:srgbClr val="021C8A"/>
                </a:solidFill>
                <a:latin typeface="Arial" panose="020B0604020202020204" pitchFamily="34" charset="0"/>
              </a:rPr>
              <a:t>TOTAL</a:t>
            </a:r>
          </a:p>
        </p:txBody>
      </p:sp>
      <p:sp>
        <p:nvSpPr>
          <p:cNvPr id="42" name="CuadroTexto 41">
            <a:extLst>
              <a:ext uri="{FF2B5EF4-FFF2-40B4-BE49-F238E27FC236}">
                <a16:creationId xmlns:a16="http://schemas.microsoft.com/office/drawing/2014/main" id="{B6EC36B8-8338-DC43-9A92-EB92531FAB9E}"/>
              </a:ext>
            </a:extLst>
          </p:cNvPr>
          <p:cNvSpPr txBox="1"/>
          <p:nvPr/>
        </p:nvSpPr>
        <p:spPr>
          <a:xfrm>
            <a:off x="7482169" y="3271231"/>
            <a:ext cx="158628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1000" dirty="0">
                <a:solidFill>
                  <a:srgbClr val="021C8A"/>
                </a:solidFill>
                <a:latin typeface="Arial" panose="020B0604020202020204" pitchFamily="34" charset="0"/>
              </a:rPr>
              <a:t>PLAZO EJECUCIÓN</a:t>
            </a:r>
          </a:p>
        </p:txBody>
      </p:sp>
      <p:sp>
        <p:nvSpPr>
          <p:cNvPr id="43" name="CuadroTexto 42">
            <a:extLst>
              <a:ext uri="{FF2B5EF4-FFF2-40B4-BE49-F238E27FC236}">
                <a16:creationId xmlns:a16="http://schemas.microsoft.com/office/drawing/2014/main" id="{0819A66A-35E6-4D40-9589-62DDC222FA3A}"/>
              </a:ext>
            </a:extLst>
          </p:cNvPr>
          <p:cNvSpPr txBox="1"/>
          <p:nvPr/>
        </p:nvSpPr>
        <p:spPr>
          <a:xfrm>
            <a:off x="9754685" y="3271231"/>
            <a:ext cx="145382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1000" dirty="0">
                <a:solidFill>
                  <a:srgbClr val="021C8A"/>
                </a:solidFill>
                <a:latin typeface="Arial" panose="020B0604020202020204" pitchFamily="34" charset="0"/>
              </a:rPr>
              <a:t>CITAR ALIADOS</a:t>
            </a:r>
          </a:p>
        </p:txBody>
      </p:sp>
      <p:sp>
        <p:nvSpPr>
          <p:cNvPr id="44" name="CuadroTexto 43">
            <a:extLst>
              <a:ext uri="{FF2B5EF4-FFF2-40B4-BE49-F238E27FC236}">
                <a16:creationId xmlns:a16="http://schemas.microsoft.com/office/drawing/2014/main" id="{9911312C-112F-894C-BF15-DF488D9037DF}"/>
              </a:ext>
            </a:extLst>
          </p:cNvPr>
          <p:cNvSpPr txBox="1"/>
          <p:nvPr/>
        </p:nvSpPr>
        <p:spPr>
          <a:xfrm>
            <a:off x="5235008" y="3534609"/>
            <a:ext cx="154542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2000" b="1" spc="-150" dirty="0">
                <a:latin typeface="Arial" panose="020B0604020202020204" pitchFamily="34" charset="0"/>
                <a:cs typeface="Arial" panose="020B0604020202020204" pitchFamily="34" charset="0"/>
              </a:rPr>
              <a:t>$607.244.014</a:t>
            </a:r>
          </a:p>
        </p:txBody>
      </p:sp>
      <p:sp>
        <p:nvSpPr>
          <p:cNvPr id="50" name="Rectángulo 49">
            <a:extLst>
              <a:ext uri="{FF2B5EF4-FFF2-40B4-BE49-F238E27FC236}">
                <a16:creationId xmlns:a16="http://schemas.microsoft.com/office/drawing/2014/main" id="{A8978F0A-CC10-7C4D-A41A-A01E3ABC4EDF}"/>
              </a:ext>
            </a:extLst>
          </p:cNvPr>
          <p:cNvSpPr/>
          <p:nvPr/>
        </p:nvSpPr>
        <p:spPr>
          <a:xfrm>
            <a:off x="2347748" y="1809167"/>
            <a:ext cx="9001753" cy="1370431"/>
          </a:xfrm>
          <a:prstGeom prst="rect">
            <a:avLst/>
          </a:prstGeom>
          <a:solidFill>
            <a:schemeClr val="bg1"/>
          </a:solidFill>
          <a:ln w="9525">
            <a:solidFill>
              <a:srgbClr val="021C8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47" name="CuadroTexto 46">
            <a:extLst>
              <a:ext uri="{FF2B5EF4-FFF2-40B4-BE49-F238E27FC236}">
                <a16:creationId xmlns:a16="http://schemas.microsoft.com/office/drawing/2014/main" id="{B4C540E1-DAD5-E747-81B2-7543F0EE589F}"/>
              </a:ext>
            </a:extLst>
          </p:cNvPr>
          <p:cNvSpPr txBox="1"/>
          <p:nvPr/>
        </p:nvSpPr>
        <p:spPr>
          <a:xfrm>
            <a:off x="4580289" y="4526628"/>
            <a:ext cx="146098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1000" dirty="0">
                <a:solidFill>
                  <a:srgbClr val="021C8A"/>
                </a:solidFill>
                <a:latin typeface="Arial" panose="020B0604020202020204" pitchFamily="34" charset="0"/>
              </a:rPr>
              <a:t>Impacto</a:t>
            </a:r>
          </a:p>
        </p:txBody>
      </p:sp>
      <p:sp>
        <p:nvSpPr>
          <p:cNvPr id="54" name="CuadroTexto 53">
            <a:extLst>
              <a:ext uri="{FF2B5EF4-FFF2-40B4-BE49-F238E27FC236}">
                <a16:creationId xmlns:a16="http://schemas.microsoft.com/office/drawing/2014/main" id="{B8B1FA22-7F33-C147-8642-E1E34911C8BD}"/>
              </a:ext>
            </a:extLst>
          </p:cNvPr>
          <p:cNvSpPr txBox="1"/>
          <p:nvPr/>
        </p:nvSpPr>
        <p:spPr>
          <a:xfrm>
            <a:off x="2466047" y="1872671"/>
            <a:ext cx="249772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1000" dirty="0">
                <a:solidFill>
                  <a:srgbClr val="021C8A"/>
                </a:solidFill>
                <a:latin typeface="Arial" panose="020B0604020202020204" pitchFamily="34" charset="0"/>
              </a:rPr>
              <a:t>Descripción</a:t>
            </a:r>
          </a:p>
        </p:txBody>
      </p:sp>
      <p:cxnSp>
        <p:nvCxnSpPr>
          <p:cNvPr id="55" name="Conector recto 54">
            <a:extLst>
              <a:ext uri="{FF2B5EF4-FFF2-40B4-BE49-F238E27FC236}">
                <a16:creationId xmlns:a16="http://schemas.microsoft.com/office/drawing/2014/main" id="{ADABB8FD-6E3E-1A46-A6B1-623A184BCCB5}"/>
              </a:ext>
            </a:extLst>
          </p:cNvPr>
          <p:cNvCxnSpPr>
            <a:cxnSpLocks/>
          </p:cNvCxnSpPr>
          <p:nvPr/>
        </p:nvCxnSpPr>
        <p:spPr>
          <a:xfrm>
            <a:off x="6699964" y="1943009"/>
            <a:ext cx="0" cy="109640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CuadroTexto 60">
            <a:extLst>
              <a:ext uri="{FF2B5EF4-FFF2-40B4-BE49-F238E27FC236}">
                <a16:creationId xmlns:a16="http://schemas.microsoft.com/office/drawing/2014/main" id="{3C884FBC-F17C-5E4D-8073-07791C08657D}"/>
              </a:ext>
            </a:extLst>
          </p:cNvPr>
          <p:cNvSpPr txBox="1"/>
          <p:nvPr/>
        </p:nvSpPr>
        <p:spPr>
          <a:xfrm>
            <a:off x="899523" y="5069934"/>
            <a:ext cx="8769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FOTO 1</a:t>
            </a:r>
          </a:p>
        </p:txBody>
      </p:sp>
      <p:sp>
        <p:nvSpPr>
          <p:cNvPr id="62" name="CuadroTexto 61">
            <a:extLst>
              <a:ext uri="{FF2B5EF4-FFF2-40B4-BE49-F238E27FC236}">
                <a16:creationId xmlns:a16="http://schemas.microsoft.com/office/drawing/2014/main" id="{7CAA71C7-E62A-7546-AA79-7BA68B2BB8C2}"/>
              </a:ext>
            </a:extLst>
          </p:cNvPr>
          <p:cNvSpPr txBox="1"/>
          <p:nvPr/>
        </p:nvSpPr>
        <p:spPr>
          <a:xfrm>
            <a:off x="3074466" y="5069934"/>
            <a:ext cx="8769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FOTO 2</a:t>
            </a:r>
          </a:p>
        </p:txBody>
      </p:sp>
      <p:sp>
        <p:nvSpPr>
          <p:cNvPr id="64" name="CuadroTexto 63">
            <a:extLst>
              <a:ext uri="{FF2B5EF4-FFF2-40B4-BE49-F238E27FC236}">
                <a16:creationId xmlns:a16="http://schemas.microsoft.com/office/drawing/2014/main" id="{2CB2FB20-EF5E-7E48-A5EF-9FD5B71FFECA}"/>
              </a:ext>
            </a:extLst>
          </p:cNvPr>
          <p:cNvSpPr txBox="1"/>
          <p:nvPr/>
        </p:nvSpPr>
        <p:spPr>
          <a:xfrm>
            <a:off x="2458782" y="2131218"/>
            <a:ext cx="4026368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defRPr/>
            </a:pPr>
            <a:r>
              <a:rPr lang="es-ES" sz="10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+mn-lt"/>
                <a:cs typeface="Arial" panose="020B0604020202020204" pitchFamily="34" charset="0"/>
              </a:rPr>
              <a:t>Para enfrentar el COVID-19 es necesaria la formulación de políticas públicas que se ajusten a las características de cada región. Esto permitirá balancear la reducción de las muertes y el impacto en el sistema de salud y, por otro lado, mediar efectivamente las dinámicas socioeconómicas.</a:t>
            </a:r>
          </a:p>
        </p:txBody>
      </p:sp>
      <p:sp>
        <p:nvSpPr>
          <p:cNvPr id="65" name="CuadroTexto 64">
            <a:extLst>
              <a:ext uri="{FF2B5EF4-FFF2-40B4-BE49-F238E27FC236}">
                <a16:creationId xmlns:a16="http://schemas.microsoft.com/office/drawing/2014/main" id="{91C37224-F278-A344-9BDE-FE5BE41121AE}"/>
              </a:ext>
            </a:extLst>
          </p:cNvPr>
          <p:cNvSpPr txBox="1"/>
          <p:nvPr/>
        </p:nvSpPr>
        <p:spPr>
          <a:xfrm>
            <a:off x="6994784" y="2082284"/>
            <a:ext cx="4071083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defRPr/>
            </a:pPr>
            <a:r>
              <a:rPr lang="es-ES" sz="10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+mn-lt"/>
                <a:cs typeface="Arial" panose="020B0604020202020204" pitchFamily="34" charset="0"/>
              </a:rPr>
              <a:t>En tal sentido, este proyecto permite comparar el efecto de una cuarentena total y una intermitente, hacer pronósticos de casos, analizar los sentimientos de la población en redes sociales y entender la dinámica espacial de la enfermedad dentro de los barrios de una ciudad, a partir de datos socioeconómicos y epidemiológicos.</a:t>
            </a:r>
          </a:p>
        </p:txBody>
      </p:sp>
      <p:sp>
        <p:nvSpPr>
          <p:cNvPr id="66" name="CuadroTexto 65">
            <a:extLst>
              <a:ext uri="{FF2B5EF4-FFF2-40B4-BE49-F238E27FC236}">
                <a16:creationId xmlns:a16="http://schemas.microsoft.com/office/drawing/2014/main" id="{6C1AD564-6807-014E-9E74-4F6EC45F9BD2}"/>
              </a:ext>
            </a:extLst>
          </p:cNvPr>
          <p:cNvSpPr txBox="1"/>
          <p:nvPr/>
        </p:nvSpPr>
        <p:spPr>
          <a:xfrm>
            <a:off x="4606007" y="4689786"/>
            <a:ext cx="290151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CO" sz="10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</a:rPr>
              <a:t>Este proyecto tendrá un impacto directo en las secretarías de salud, unidades de cuidados intensivos y </a:t>
            </a:r>
            <a:r>
              <a:rPr lang="es-CO" sz="1000" dirty="0" err="1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</a:rPr>
              <a:t>EPS</a:t>
            </a:r>
            <a:r>
              <a:rPr lang="es-CO" sz="10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</a:rPr>
              <a:t> en cuanto a la medición de los efectos del </a:t>
            </a:r>
            <a:r>
              <a:rPr lang="es-CO" sz="1000" dirty="0" err="1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</a:rPr>
              <a:t>COVID</a:t>
            </a:r>
            <a:r>
              <a:rPr lang="es-CO" sz="10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</a:rPr>
              <a:t>-19 y su capacidad de respuesta a las demandas de atención en salud de las personas. Además, a las empresas les permitirá ver cómo esta enfermedad afectará las dinámicas socioeconómicas de su región</a:t>
            </a:r>
          </a:p>
        </p:txBody>
      </p:sp>
      <p:sp>
        <p:nvSpPr>
          <p:cNvPr id="67" name="CuadroTexto 66">
            <a:extLst>
              <a:ext uri="{FF2B5EF4-FFF2-40B4-BE49-F238E27FC236}">
                <a16:creationId xmlns:a16="http://schemas.microsoft.com/office/drawing/2014/main" id="{61348897-3D94-C24D-8659-E99290FFAEC2}"/>
              </a:ext>
            </a:extLst>
          </p:cNvPr>
          <p:cNvSpPr txBox="1"/>
          <p:nvPr/>
        </p:nvSpPr>
        <p:spPr>
          <a:xfrm>
            <a:off x="2973388" y="3438734"/>
            <a:ext cx="1536222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10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Sistemas de monitoreo de datos en tiempo real en relación con la enfermedad producida por SARS-CoV-2 y otros agentes causales de ira, que habiliten la posibilidad de modelar escenarios epidemiológicos</a:t>
            </a:r>
          </a:p>
        </p:txBody>
      </p:sp>
      <p:sp>
        <p:nvSpPr>
          <p:cNvPr id="68" name="CuadroTexto 67">
            <a:extLst>
              <a:ext uri="{FF2B5EF4-FFF2-40B4-BE49-F238E27FC236}">
                <a16:creationId xmlns:a16="http://schemas.microsoft.com/office/drawing/2014/main" id="{CB8D002D-C1E9-0447-94E1-1F5C988F369B}"/>
              </a:ext>
            </a:extLst>
          </p:cNvPr>
          <p:cNvSpPr txBox="1"/>
          <p:nvPr/>
        </p:nvSpPr>
        <p:spPr>
          <a:xfrm>
            <a:off x="7489168" y="3442150"/>
            <a:ext cx="145385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10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</a:rPr>
              <a:t>8 de enero de 2021</a:t>
            </a:r>
          </a:p>
        </p:txBody>
      </p:sp>
      <p:sp>
        <p:nvSpPr>
          <p:cNvPr id="69" name="CuadroTexto 68">
            <a:extLst>
              <a:ext uri="{FF2B5EF4-FFF2-40B4-BE49-F238E27FC236}">
                <a16:creationId xmlns:a16="http://schemas.microsoft.com/office/drawing/2014/main" id="{36263815-41DF-E441-9D81-5B6D0EC37B5F}"/>
              </a:ext>
            </a:extLst>
          </p:cNvPr>
          <p:cNvSpPr txBox="1"/>
          <p:nvPr/>
        </p:nvSpPr>
        <p:spPr>
          <a:xfrm>
            <a:off x="9781287" y="3534609"/>
            <a:ext cx="185653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CO" sz="10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</a:t>
            </a:r>
            <a:r>
              <a:rPr lang="es-CO" sz="1000" dirty="0" err="1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University</a:t>
            </a:r>
            <a:r>
              <a:rPr lang="es-CO" sz="10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of </a:t>
            </a:r>
            <a:r>
              <a:rPr lang="es-CO" sz="1000" dirty="0" err="1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Adelphy</a:t>
            </a:r>
            <a:endParaRPr lang="es-CO" sz="10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CO" sz="10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Universidad de Quebec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CO" sz="10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SURA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CO" sz="10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Metro de Medellín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CO" sz="10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Secretaría de Salud (Medellín)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CO" sz="10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Grupo de Economía Aplicada (EAFIT)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CO" sz="10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-Grupo </a:t>
            </a:r>
            <a:r>
              <a:rPr lang="es-CO" sz="1000" dirty="0" err="1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RISE</a:t>
            </a:r>
            <a:r>
              <a:rPr lang="es-CO" sz="10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(EAFIT)</a:t>
            </a:r>
          </a:p>
        </p:txBody>
      </p:sp>
      <p:pic>
        <p:nvPicPr>
          <p:cNvPr id="38" name="Picture 2">
            <a:extLst>
              <a:ext uri="{FF2B5EF4-FFF2-40B4-BE49-F238E27FC236}">
                <a16:creationId xmlns:a16="http://schemas.microsoft.com/office/drawing/2014/main" id="{ADBD2174-111A-45FA-9702-64C7B0322910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0560" y="4884729"/>
            <a:ext cx="1115439" cy="1345724"/>
          </a:xfrm>
          <a:prstGeom prst="rect">
            <a:avLst/>
          </a:prstGeom>
        </p:spPr>
      </p:pic>
      <p:pic>
        <p:nvPicPr>
          <p:cNvPr id="39" name="Picture 3">
            <a:extLst>
              <a:ext uri="{FF2B5EF4-FFF2-40B4-BE49-F238E27FC236}">
                <a16:creationId xmlns:a16="http://schemas.microsoft.com/office/drawing/2014/main" id="{7B0D8EE1-595F-42AC-AB91-BFDE0CE2B028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2871" y="5083674"/>
            <a:ext cx="2451435" cy="1244994"/>
          </a:xfrm>
          <a:prstGeom prst="rect">
            <a:avLst/>
          </a:prstGeom>
        </p:spPr>
      </p:pic>
      <p:pic>
        <p:nvPicPr>
          <p:cNvPr id="48" name="Imagen 47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100" y="1809167"/>
            <a:ext cx="2175548" cy="993446"/>
          </a:xfrm>
          <a:prstGeom prst="rect">
            <a:avLst/>
          </a:prstGeom>
        </p:spPr>
      </p:pic>
      <p:pic>
        <p:nvPicPr>
          <p:cNvPr id="51" name="Picture 9" descr="A picture containing sitting, computer, light&#10;&#10;Description generated with very high confidence">
            <a:extLst>
              <a:ext uri="{FF2B5EF4-FFF2-40B4-BE49-F238E27FC236}">
                <a16:creationId xmlns:a16="http://schemas.microsoft.com/office/drawing/2014/main" id="{0189EAAD-6CD6-49E1-9F6C-948595F65F22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9730923" y="420601"/>
            <a:ext cx="2404534" cy="968546"/>
          </a:xfrm>
          <a:prstGeom prst="rect">
            <a:avLst/>
          </a:prstGeom>
        </p:spPr>
      </p:pic>
      <p:sp>
        <p:nvSpPr>
          <p:cNvPr id="4" name="Rectángulo 3"/>
          <p:cNvSpPr/>
          <p:nvPr/>
        </p:nvSpPr>
        <p:spPr>
          <a:xfrm>
            <a:off x="3951416" y="335488"/>
            <a:ext cx="5610037" cy="1118953"/>
          </a:xfrm>
          <a:prstGeom prst="rect">
            <a:avLst/>
          </a:prstGeom>
          <a:solidFill>
            <a:schemeClr val="bg1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57" name="CuadroTexto 56">
            <a:extLst>
              <a:ext uri="{FF2B5EF4-FFF2-40B4-BE49-F238E27FC236}">
                <a16:creationId xmlns:a16="http://schemas.microsoft.com/office/drawing/2014/main" id="{B7A2B7C6-3A15-1F4B-A0F9-BF7BDEF4F68E}"/>
              </a:ext>
            </a:extLst>
          </p:cNvPr>
          <p:cNvSpPr txBox="1"/>
          <p:nvPr/>
        </p:nvSpPr>
        <p:spPr>
          <a:xfrm>
            <a:off x="4023360" y="335489"/>
            <a:ext cx="548356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400" dirty="0">
                <a:latin typeface="Arial" panose="020B0604020202020204" pitchFamily="34" charset="0"/>
                <a:cs typeface="Arial" panose="020B0604020202020204" pitchFamily="34" charset="0"/>
              </a:rPr>
              <a:t>Plataforma web para la recolección de datos, visualización, análisis, predicción y evaluación de estrategias de control de la enfermedad producida por </a:t>
            </a:r>
            <a:r>
              <a:rPr lang="es-CO" sz="1400" dirty="0" err="1">
                <a:latin typeface="Arial" panose="020B0604020202020204" pitchFamily="34" charset="0"/>
                <a:cs typeface="Arial" panose="020B0604020202020204" pitchFamily="34" charset="0"/>
              </a:rPr>
              <a:t>SARS</a:t>
            </a:r>
            <a:r>
              <a:rPr lang="es-CO" sz="1400" dirty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lang="es-CO" sz="1400" dirty="0" err="1">
                <a:latin typeface="Arial" panose="020B0604020202020204" pitchFamily="34" charset="0"/>
                <a:cs typeface="Arial" panose="020B0604020202020204" pitchFamily="34" charset="0"/>
              </a:rPr>
              <a:t>CoV</a:t>
            </a:r>
            <a:r>
              <a:rPr lang="es-CO" sz="1400" dirty="0">
                <a:latin typeface="Arial" panose="020B0604020202020204" pitchFamily="34" charset="0"/>
                <a:cs typeface="Arial" panose="020B0604020202020204" pitchFamily="34" charset="0"/>
              </a:rPr>
              <a:t>-2 mediante herramientas de modelación matemática, simulación e inteligencia artificial.</a:t>
            </a:r>
          </a:p>
        </p:txBody>
      </p:sp>
    </p:spTree>
    <p:extLst>
      <p:ext uri="{BB962C8B-B14F-4D97-AF65-F5344CB8AC3E}">
        <p14:creationId xmlns:p14="http://schemas.microsoft.com/office/powerpoint/2010/main" val="2734497566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64</TotalTime>
  <Words>292</Words>
  <Application>Microsoft Office PowerPoint</Application>
  <PresentationFormat>Panorámica</PresentationFormat>
  <Paragraphs>23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Tema de Office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Fabian Yesid Casallas Pena</dc:creator>
  <cp:lastModifiedBy>Carlos Humberto Fajardo Uribe</cp:lastModifiedBy>
  <cp:revision>11</cp:revision>
  <dcterms:created xsi:type="dcterms:W3CDTF">2020-06-18T16:06:13Z</dcterms:created>
  <dcterms:modified xsi:type="dcterms:W3CDTF">2020-06-19T17:40:39Z</dcterms:modified>
</cp:coreProperties>
</file>