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0000"/>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p:restoredTop sz="94715"/>
  </p:normalViewPr>
  <p:slideViewPr>
    <p:cSldViewPr snapToGrid="0" snapToObjects="1">
      <p:cViewPr varScale="1">
        <p:scale>
          <a:sx n="114" d="100"/>
          <a:sy n="114" d="100"/>
        </p:scale>
        <p:origin x="4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alphaModFix amt="80000"/>
          </a:blip>
          <a:stretch>
            <a:fillRect/>
          </a:stretch>
        </p:blipFill>
        <p:spPr>
          <a:xfrm>
            <a:off x="17839" y="-4252"/>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4326078" y="26964"/>
            <a:ext cx="5147173" cy="1708160"/>
          </a:xfrm>
          <a:prstGeom prst="rect">
            <a:avLst/>
          </a:prstGeom>
          <a:noFill/>
        </p:spPr>
        <p:txBody>
          <a:bodyPr wrap="square" rtlCol="0">
            <a:spAutoFit/>
          </a:bodyPr>
          <a:lstStyle/>
          <a:p>
            <a:r>
              <a:rPr lang="es-MX" sz="2100" b="1" dirty="0">
                <a:solidFill>
                  <a:schemeClr val="accent2">
                    <a:lumMod val="20000"/>
                    <a:lumOff val="80000"/>
                  </a:schemeClr>
                </a:solidFill>
              </a:rPr>
              <a:t>Mod</a:t>
            </a:r>
            <a:r>
              <a:rPr lang="es-MX" sz="2100" b="1" dirty="0">
                <a:solidFill>
                  <a:srgbClr val="740000"/>
                </a:solidFill>
              </a:rPr>
              <a:t>elización de intervenciones de Salud </a:t>
            </a:r>
            <a:r>
              <a:rPr lang="es-MX" sz="2100" b="1" dirty="0">
                <a:solidFill>
                  <a:schemeClr val="accent2">
                    <a:lumMod val="20000"/>
                    <a:lumOff val="80000"/>
                  </a:schemeClr>
                </a:solidFill>
              </a:rPr>
              <a:t>Púb</a:t>
            </a:r>
            <a:r>
              <a:rPr lang="es-MX" sz="2100" b="1" dirty="0">
                <a:solidFill>
                  <a:srgbClr val="740000"/>
                </a:solidFill>
              </a:rPr>
              <a:t>lica del brote de CoVid-19 en Colombia: </a:t>
            </a:r>
            <a:r>
              <a:rPr lang="es-MX" sz="2100" b="1" dirty="0">
                <a:solidFill>
                  <a:schemeClr val="accent2">
                    <a:lumMod val="20000"/>
                    <a:lumOff val="80000"/>
                  </a:schemeClr>
                </a:solidFill>
              </a:rPr>
              <a:t>efe</a:t>
            </a:r>
            <a:r>
              <a:rPr lang="es-MX" sz="2100" b="1" dirty="0">
                <a:solidFill>
                  <a:srgbClr val="740000"/>
                </a:solidFill>
              </a:rPr>
              <a:t>ctividad e impacto epidemiológico y </a:t>
            </a:r>
            <a:r>
              <a:rPr lang="es-MX" sz="2100" b="1" dirty="0">
                <a:solidFill>
                  <a:schemeClr val="accent2">
                    <a:lumMod val="20000"/>
                    <a:lumOff val="80000"/>
                  </a:schemeClr>
                </a:solidFill>
              </a:rPr>
              <a:t>socio-e</a:t>
            </a:r>
            <a:r>
              <a:rPr lang="es-MX" sz="2100" b="1" dirty="0">
                <a:solidFill>
                  <a:srgbClr val="740000"/>
                </a:solidFill>
              </a:rPr>
              <a:t>conómico de la toma de decisiones y medidas de mitigación</a:t>
            </a:r>
            <a:endParaRPr lang="es-CO" sz="2100" b="1" dirty="0">
              <a:solidFill>
                <a:srgbClr val="740000"/>
              </a:solidFill>
              <a:latin typeface="Arial" panose="020B0604020202020204" pitchFamily="34" charset="0"/>
              <a:cs typeface="Arial" panose="020B0604020202020204" pitchFamily="34" charset="0"/>
            </a:endParaRP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94939"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55561E97-8139-094C-B725-2848CB8974E7}"/>
              </a:ext>
            </a:extLst>
          </p:cNvPr>
          <p:cNvSpPr txBox="1"/>
          <p:nvPr/>
        </p:nvSpPr>
        <p:spPr>
          <a:xfrm>
            <a:off x="9405307" y="554024"/>
            <a:ext cx="2584994" cy="584775"/>
          </a:xfrm>
          <a:prstGeom prst="rect">
            <a:avLst/>
          </a:prstGeom>
          <a:noFill/>
        </p:spPr>
        <p:txBody>
          <a:bodyPr wrap="square" rtlCol="0">
            <a:spAutoFit/>
          </a:bodyPr>
          <a:lstStyle/>
          <a:p>
            <a:pPr algn="ctr"/>
            <a:r>
              <a:rPr lang="es-CO" sz="1600" b="1" dirty="0">
                <a:latin typeface="Arial" panose="020B0604020202020204" pitchFamily="34" charset="0"/>
                <a:cs typeface="Arial" panose="020B0604020202020204" pitchFamily="34" charset="0"/>
              </a:rPr>
              <a:t>Universidad de La Salle, Bogotá, Colombia</a:t>
            </a:r>
          </a:p>
        </p:txBody>
      </p: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271231"/>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CITAR 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235008" y="3534609"/>
            <a:ext cx="1521976"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$711.217.197</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809167"/>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2" name="Rectángulo 51">
            <a:extLst>
              <a:ext uri="{FF2B5EF4-FFF2-40B4-BE49-F238E27FC236}">
                <a16:creationId xmlns:a16="http://schemas.microsoft.com/office/drawing/2014/main" id="{621BFA97-E5F7-8448-AB9E-08BB1ED4E367}"/>
              </a:ext>
            </a:extLst>
          </p:cNvPr>
          <p:cNvSpPr/>
          <p:nvPr/>
        </p:nvSpPr>
        <p:spPr>
          <a:xfrm>
            <a:off x="339970" y="4538608"/>
            <a:ext cx="1996056"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CuadroTexto 46">
            <a:extLst>
              <a:ext uri="{FF2B5EF4-FFF2-40B4-BE49-F238E27FC236}">
                <a16:creationId xmlns:a16="http://schemas.microsoft.com/office/drawing/2014/main" id="{B4C540E1-DAD5-E747-81B2-7543F0EE589F}"/>
              </a:ext>
            </a:extLst>
          </p:cNvPr>
          <p:cNvSpPr txBox="1"/>
          <p:nvPr/>
        </p:nvSpPr>
        <p:spPr>
          <a:xfrm>
            <a:off x="4580289" y="4526628"/>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 Impacto</a:t>
            </a:r>
          </a:p>
        </p:txBody>
      </p:sp>
      <p:sp>
        <p:nvSpPr>
          <p:cNvPr id="53" name="Rectángulo 52">
            <a:extLst>
              <a:ext uri="{FF2B5EF4-FFF2-40B4-BE49-F238E27FC236}">
                <a16:creationId xmlns:a16="http://schemas.microsoft.com/office/drawing/2014/main" id="{72484E0E-F4B7-EB44-96D2-F554222AC214}"/>
              </a:ext>
            </a:extLst>
          </p:cNvPr>
          <p:cNvSpPr/>
          <p:nvPr/>
        </p:nvSpPr>
        <p:spPr>
          <a:xfrm>
            <a:off x="2386842" y="4538608"/>
            <a:ext cx="2117461"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4" name="CuadroTexto 53">
            <a:extLst>
              <a:ext uri="{FF2B5EF4-FFF2-40B4-BE49-F238E27FC236}">
                <a16:creationId xmlns:a16="http://schemas.microsoft.com/office/drawing/2014/main" id="{B8B1FA22-7F33-C147-8642-E1E34911C8BD}"/>
              </a:ext>
            </a:extLst>
          </p:cNvPr>
          <p:cNvSpPr txBox="1"/>
          <p:nvPr/>
        </p:nvSpPr>
        <p:spPr>
          <a:xfrm>
            <a:off x="2466047" y="1872671"/>
            <a:ext cx="2497726"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Descripción</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3C884FBC-F17C-5E4D-8073-07791C08657D}"/>
              </a:ext>
            </a:extLst>
          </p:cNvPr>
          <p:cNvSpPr txBox="1"/>
          <p:nvPr/>
        </p:nvSpPr>
        <p:spPr>
          <a:xfrm>
            <a:off x="899523"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1</a:t>
            </a:r>
          </a:p>
        </p:txBody>
      </p:sp>
      <p:sp>
        <p:nvSpPr>
          <p:cNvPr id="62" name="CuadroTexto 61">
            <a:extLst>
              <a:ext uri="{FF2B5EF4-FFF2-40B4-BE49-F238E27FC236}">
                <a16:creationId xmlns:a16="http://schemas.microsoft.com/office/drawing/2014/main" id="{7CAA71C7-E62A-7546-AA79-7BA68B2BB8C2}"/>
              </a:ext>
            </a:extLst>
          </p:cNvPr>
          <p:cNvSpPr txBox="1"/>
          <p:nvPr/>
        </p:nvSpPr>
        <p:spPr>
          <a:xfrm>
            <a:off x="3074466" y="5069934"/>
            <a:ext cx="876950" cy="307777"/>
          </a:xfrm>
          <a:prstGeom prst="rect">
            <a:avLst/>
          </a:prstGeom>
          <a:noFill/>
        </p:spPr>
        <p:txBody>
          <a:bodyPr wrap="square" rtlCol="0">
            <a:spAutoFit/>
          </a:bodyPr>
          <a:lstStyle/>
          <a:p>
            <a:r>
              <a:rPr lang="es-CO" sz="1400" b="1" dirty="0">
                <a:solidFill>
                  <a:schemeClr val="bg1"/>
                </a:solidFill>
                <a:latin typeface="Arial" panose="020B0604020202020204" pitchFamily="34" charset="0"/>
                <a:cs typeface="Arial" panose="020B0604020202020204" pitchFamily="34" charset="0"/>
              </a:rPr>
              <a:t>FOTO 2</a:t>
            </a:r>
          </a:p>
        </p:txBody>
      </p:sp>
      <p:sp>
        <p:nvSpPr>
          <p:cNvPr id="64" name="CuadroTexto 63">
            <a:extLst>
              <a:ext uri="{FF2B5EF4-FFF2-40B4-BE49-F238E27FC236}">
                <a16:creationId xmlns:a16="http://schemas.microsoft.com/office/drawing/2014/main" id="{2CB2FB20-EF5E-7E48-A5EF-9FD5B71FFECA}"/>
              </a:ext>
            </a:extLst>
          </p:cNvPr>
          <p:cNvSpPr txBox="1"/>
          <p:nvPr/>
        </p:nvSpPr>
        <p:spPr>
          <a:xfrm>
            <a:off x="2458782" y="2131218"/>
            <a:ext cx="4026368" cy="1015663"/>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Se pretende apoyar la toma de decisiones relacionadas con la pandemia mediante el uso de modelos de simulación, epidemiológicos (velocidad de transmisión) y econométricos, desde la perspectiva de Una Salud. Se quiere aumentar la eficacia de las implementaciones y mitigar el impacto, con énfasis en comunidades rurales asociadas con las cadenas de producción de alimentos</a:t>
            </a:r>
            <a:endParaRPr lang="es-ES" sz="1000" dirty="0">
              <a:solidFill>
                <a:schemeClr val="bg1">
                  <a:lumMod val="50000"/>
                </a:schemeClr>
              </a:solidFill>
              <a:latin typeface="Arial" panose="020B0604020202020204" pitchFamily="34" charset="0"/>
            </a:endParaRPr>
          </a:p>
        </p:txBody>
      </p:sp>
      <p:sp>
        <p:nvSpPr>
          <p:cNvPr id="65" name="CuadroTexto 64">
            <a:extLst>
              <a:ext uri="{FF2B5EF4-FFF2-40B4-BE49-F238E27FC236}">
                <a16:creationId xmlns:a16="http://schemas.microsoft.com/office/drawing/2014/main" id="{91C37224-F278-A344-9BDE-FE5BE41121AE}"/>
              </a:ext>
            </a:extLst>
          </p:cNvPr>
          <p:cNvSpPr txBox="1"/>
          <p:nvPr/>
        </p:nvSpPr>
        <p:spPr>
          <a:xfrm>
            <a:off x="6818880" y="1993206"/>
            <a:ext cx="4341432" cy="1015663"/>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Se trabajará bajo la modalidad de estudios de caso locales, en cooperación con grupos locales de cadenas de producción agropecuarias.. La propuesta integral comprende cuatro enfoques principales. a) modelo epidemiológico estocástico en tiempo real; b) modelos econométricos para estimar los impactos; c) estudio </a:t>
            </a:r>
            <a:r>
              <a:rPr lang="es-MX" sz="1000" dirty="0" err="1">
                <a:solidFill>
                  <a:schemeClr val="bg1">
                    <a:lumMod val="50000"/>
                  </a:schemeClr>
                </a:solidFill>
                <a:latin typeface="Arial" panose="020B0604020202020204" pitchFamily="34" charset="0"/>
              </a:rPr>
              <a:t>sero</a:t>
            </a:r>
            <a:r>
              <a:rPr lang="es-MX" sz="1000" dirty="0">
                <a:solidFill>
                  <a:schemeClr val="bg1">
                    <a:lumMod val="50000"/>
                  </a:schemeClr>
                </a:solidFill>
                <a:latin typeface="Arial" panose="020B0604020202020204" pitchFamily="34" charset="0"/>
              </a:rPr>
              <a:t>-epidemiológico transversal y d) medidas de mitigación.</a:t>
            </a:r>
            <a:endParaRPr lang="es-ES" sz="1000" dirty="0">
              <a:solidFill>
                <a:schemeClr val="bg1">
                  <a:lumMod val="50000"/>
                </a:schemeClr>
              </a:solidFill>
              <a:latin typeface="Arial" panose="020B0604020202020204" pitchFamily="34" charset="0"/>
            </a:endParaRP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592382" y="4757188"/>
            <a:ext cx="3286344" cy="1323439"/>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La propuesta se enfatiza en la interfaz urbano-rural, demostrando el compromiso de la Universidad con el desarrollo rural territorial. La modelización de la pandemia y sus impactos desde la perspectiva epidemiológica y socio-económica, permitirá un diálogo fructífero entre comunidades y mandatarios locales, para armonizar la toma de decisiones sobre el particular, buscando disminuir impactos.</a:t>
            </a: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40613" y="3534609"/>
            <a:ext cx="1457071" cy="707886"/>
          </a:xfrm>
          <a:prstGeom prst="rect">
            <a:avLst/>
          </a:prstGeom>
          <a:noFill/>
        </p:spPr>
        <p:txBody>
          <a:bodyPr wrap="square" rtlCol="0">
            <a:spAutoFit/>
          </a:bodyPr>
          <a:lstStyle/>
          <a:p>
            <a:pPr fontAlgn="auto">
              <a:spcBef>
                <a:spcPts val="0"/>
              </a:spcBef>
              <a:spcAft>
                <a:spcPts val="0"/>
              </a:spcAft>
              <a:defRPr/>
            </a:pPr>
            <a:r>
              <a:rPr lang="es-MX" sz="1000" dirty="0">
                <a:solidFill>
                  <a:schemeClr val="bg1">
                    <a:lumMod val="50000"/>
                  </a:schemeClr>
                </a:solidFill>
                <a:latin typeface="Arial" panose="020B0604020202020204" pitchFamily="34" charset="0"/>
              </a:rPr>
              <a:t>CORONAVIDA: Sistemas de monitoreo de datos en tiempo real</a:t>
            </a:r>
            <a:endParaRPr lang="es-ES" sz="1000" dirty="0">
              <a:solidFill>
                <a:schemeClr val="bg1">
                  <a:lumMod val="50000"/>
                </a:schemeClr>
              </a:solidFill>
              <a:latin typeface="Arial" panose="020B0604020202020204" pitchFamily="34" charset="0"/>
            </a:endParaRP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534609"/>
            <a:ext cx="1189042" cy="246221"/>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Nueve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653479" y="3534609"/>
            <a:ext cx="1698660" cy="861774"/>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Instituto Interamericano de Cooperación para la Agricultura – IICA</a:t>
            </a:r>
          </a:p>
          <a:p>
            <a:pPr fontAlgn="auto">
              <a:spcBef>
                <a:spcPts val="0"/>
              </a:spcBef>
              <a:spcAft>
                <a:spcPts val="0"/>
              </a:spcAft>
              <a:defRPr/>
            </a:pPr>
            <a:r>
              <a:rPr lang="es-ES" sz="1000" dirty="0" err="1">
                <a:solidFill>
                  <a:schemeClr val="bg1">
                    <a:lumMod val="50000"/>
                  </a:schemeClr>
                </a:solidFill>
                <a:latin typeface="Arial" panose="020B0604020202020204" pitchFamily="34" charset="0"/>
              </a:rPr>
              <a:t>King´s</a:t>
            </a:r>
            <a:r>
              <a:rPr lang="es-ES" sz="1000" dirty="0">
                <a:solidFill>
                  <a:schemeClr val="bg1">
                    <a:lumMod val="50000"/>
                  </a:schemeClr>
                </a:solidFill>
                <a:latin typeface="Arial" panose="020B0604020202020204" pitchFamily="34" charset="0"/>
              </a:rPr>
              <a:t> </a:t>
            </a:r>
            <a:r>
              <a:rPr lang="es-ES" sz="1000" dirty="0" err="1">
                <a:solidFill>
                  <a:schemeClr val="bg1">
                    <a:lumMod val="50000"/>
                  </a:schemeClr>
                </a:solidFill>
                <a:latin typeface="Arial" panose="020B0604020202020204" pitchFamily="34" charset="0"/>
              </a:rPr>
              <a:t>College</a:t>
            </a:r>
            <a:r>
              <a:rPr lang="es-ES" sz="1000" dirty="0">
                <a:solidFill>
                  <a:schemeClr val="bg1">
                    <a:lumMod val="50000"/>
                  </a:schemeClr>
                </a:solidFill>
                <a:latin typeface="Arial" panose="020B0604020202020204" pitchFamily="34" charset="0"/>
              </a:rPr>
              <a:t>, </a:t>
            </a:r>
            <a:r>
              <a:rPr lang="es-ES" sz="1000" dirty="0" err="1">
                <a:solidFill>
                  <a:schemeClr val="bg1">
                    <a:lumMod val="50000"/>
                  </a:schemeClr>
                </a:solidFill>
                <a:latin typeface="Arial" panose="020B0604020202020204" pitchFamily="34" charset="0"/>
              </a:rPr>
              <a:t>University</a:t>
            </a:r>
            <a:r>
              <a:rPr lang="es-ES" sz="1000" dirty="0">
                <a:solidFill>
                  <a:schemeClr val="bg1">
                    <a:lumMod val="50000"/>
                  </a:schemeClr>
                </a:solidFill>
                <a:latin typeface="Arial" panose="020B0604020202020204" pitchFamily="34" charset="0"/>
              </a:rPr>
              <a:t> </a:t>
            </a:r>
            <a:r>
              <a:rPr lang="es-ES" sz="1000" dirty="0" err="1">
                <a:solidFill>
                  <a:schemeClr val="bg1">
                    <a:lumMod val="50000"/>
                  </a:schemeClr>
                </a:solidFill>
                <a:latin typeface="Arial" panose="020B0604020202020204" pitchFamily="34" charset="0"/>
              </a:rPr>
              <a:t>of</a:t>
            </a:r>
            <a:r>
              <a:rPr lang="es-ES" sz="1000" dirty="0">
                <a:solidFill>
                  <a:schemeClr val="bg1">
                    <a:lumMod val="50000"/>
                  </a:schemeClr>
                </a:solidFill>
                <a:latin typeface="Arial" panose="020B0604020202020204" pitchFamily="34" charset="0"/>
              </a:rPr>
              <a:t> London</a:t>
            </a:r>
          </a:p>
        </p:txBody>
      </p:sp>
      <p:pic>
        <p:nvPicPr>
          <p:cNvPr id="49" name="Google Shape;46;p2">
            <a:extLst>
              <a:ext uri="{FF2B5EF4-FFF2-40B4-BE49-F238E27FC236}">
                <a16:creationId xmlns:a16="http://schemas.microsoft.com/office/drawing/2014/main" id="{2F5FB6F4-DC7C-48FF-85C0-93DDE0F9C7A8}"/>
              </a:ext>
            </a:extLst>
          </p:cNvPr>
          <p:cNvPicPr>
            <a:picLocks noChangeAspect="1"/>
          </p:cNvPicPr>
          <p:nvPr/>
        </p:nvPicPr>
        <p:blipFill rotWithShape="1">
          <a:blip r:embed="rId7">
            <a:alphaModFix/>
          </a:blip>
          <a:srcRect/>
          <a:stretch/>
        </p:blipFill>
        <p:spPr>
          <a:xfrm>
            <a:off x="10403" y="1714325"/>
            <a:ext cx="2323333" cy="728572"/>
          </a:xfrm>
          <a:prstGeom prst="rect">
            <a:avLst/>
          </a:prstGeom>
          <a:noFill/>
          <a:ln>
            <a:noFill/>
          </a:ln>
        </p:spPr>
      </p:pic>
      <p:pic>
        <p:nvPicPr>
          <p:cNvPr id="3" name="Imagen 2">
            <a:extLst>
              <a:ext uri="{FF2B5EF4-FFF2-40B4-BE49-F238E27FC236}">
                <a16:creationId xmlns:a16="http://schemas.microsoft.com/office/drawing/2014/main" id="{23D35545-4035-4A80-A91E-31B92ACE7F26}"/>
              </a:ext>
            </a:extLst>
          </p:cNvPr>
          <p:cNvPicPr>
            <a:picLocks noChangeAspect="1"/>
          </p:cNvPicPr>
          <p:nvPr/>
        </p:nvPicPr>
        <p:blipFill>
          <a:blip r:embed="rId8"/>
          <a:stretch>
            <a:fillRect/>
          </a:stretch>
        </p:blipFill>
        <p:spPr>
          <a:xfrm>
            <a:off x="209311" y="3775025"/>
            <a:ext cx="2022390" cy="2857870"/>
          </a:xfrm>
          <a:prstGeom prst="rect">
            <a:avLst/>
          </a:prstGeom>
        </p:spPr>
      </p:pic>
      <p:sp>
        <p:nvSpPr>
          <p:cNvPr id="51" name="CuadroTexto 50">
            <a:extLst>
              <a:ext uri="{FF2B5EF4-FFF2-40B4-BE49-F238E27FC236}">
                <a16:creationId xmlns:a16="http://schemas.microsoft.com/office/drawing/2014/main" id="{F42214CD-FFC3-4E68-96D9-41EAAF7624FE}"/>
              </a:ext>
            </a:extLst>
          </p:cNvPr>
          <p:cNvSpPr txBox="1"/>
          <p:nvPr/>
        </p:nvSpPr>
        <p:spPr>
          <a:xfrm>
            <a:off x="0" y="6592456"/>
            <a:ext cx="2323333" cy="246221"/>
          </a:xfrm>
          <a:prstGeom prst="rect">
            <a:avLst/>
          </a:prstGeom>
          <a:noFill/>
        </p:spPr>
        <p:txBody>
          <a:bodyPr wrap="square" rtlCol="0">
            <a:spAutoFit/>
          </a:bodyPr>
          <a:lstStyle/>
          <a:p>
            <a:pPr fontAlgn="auto">
              <a:spcBef>
                <a:spcPts val="0"/>
              </a:spcBef>
              <a:spcAft>
                <a:spcPts val="0"/>
              </a:spcAft>
              <a:defRPr/>
            </a:pPr>
            <a:r>
              <a:rPr lang="es-MX" sz="1000" dirty="0">
                <a:latin typeface="Arial" panose="020B0604020202020204" pitchFamily="34" charset="0"/>
              </a:rPr>
              <a:t>Ruralidad y nodos urbanos. </a:t>
            </a:r>
            <a:r>
              <a:rPr lang="es-MX" sz="1000" dirty="0" err="1">
                <a:latin typeface="Arial" panose="020B0604020202020204" pitchFamily="34" charset="0"/>
              </a:rPr>
              <a:t>UniSalle</a:t>
            </a:r>
            <a:endParaRPr lang="es-ES" sz="1000" dirty="0">
              <a:solidFill>
                <a:schemeClr val="bg1">
                  <a:lumMod val="50000"/>
                </a:schemeClr>
              </a:solidFill>
              <a:latin typeface="Arial" panose="020B0604020202020204" pitchFamily="34" charset="0"/>
            </a:endParaRPr>
          </a:p>
        </p:txBody>
      </p:sp>
      <p:pic>
        <p:nvPicPr>
          <p:cNvPr id="56" name="Marcador de contenido 5">
            <a:extLst>
              <a:ext uri="{FF2B5EF4-FFF2-40B4-BE49-F238E27FC236}">
                <a16:creationId xmlns:a16="http://schemas.microsoft.com/office/drawing/2014/main" id="{CE1CBD89-EE47-451C-ABEB-004DA1FDA9D9}"/>
              </a:ext>
            </a:extLst>
          </p:cNvPr>
          <p:cNvPicPr>
            <a:picLocks noChangeAspect="1"/>
          </p:cNvPicPr>
          <p:nvPr/>
        </p:nvPicPr>
        <p:blipFill>
          <a:blip r:embed="rId9"/>
          <a:stretch>
            <a:fillRect/>
          </a:stretch>
        </p:blipFill>
        <p:spPr>
          <a:xfrm>
            <a:off x="2364167" y="4516564"/>
            <a:ext cx="2111797" cy="1646203"/>
          </a:xfrm>
          <a:prstGeom prst="rect">
            <a:avLst/>
          </a:prstGeom>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TotalTime>
  <Words>271</Words>
  <Application>Microsoft Office PowerPoint</Application>
  <PresentationFormat>Panorámica</PresentationFormat>
  <Paragraphs>20</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Carlos Humberto Fajardo Uribe</cp:lastModifiedBy>
  <cp:revision>14</cp:revision>
  <dcterms:created xsi:type="dcterms:W3CDTF">2020-06-18T16:06:13Z</dcterms:created>
  <dcterms:modified xsi:type="dcterms:W3CDTF">2020-06-19T17:44:08Z</dcterms:modified>
</cp:coreProperties>
</file>