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1C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03"/>
    <p:restoredTop sz="94715"/>
  </p:normalViewPr>
  <p:slideViewPr>
    <p:cSldViewPr snapToGrid="0" snapToObjects="1">
      <p:cViewPr varScale="1">
        <p:scale>
          <a:sx n="114" d="100"/>
          <a:sy n="114" d="100"/>
        </p:scale>
        <p:origin x="5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095D51-5964-4544-9B2F-97E0ECC73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16B944A-3BBE-844D-8949-5257EB204B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06CA77E-A006-A64F-A7C0-C414DAC42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EA85B1-7911-994B-8381-358C67696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B02C01D-A35E-CB46-9188-0D9ECB249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2143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713EAF-60A7-F446-9FBD-20A746003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C995C41-AC7F-1444-9412-813CA5458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4A9ACFA-A48B-534D-88FB-E1F74DEA6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D350AE3-3653-F44A-B50A-E6A8288DC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9AD8FB3-6032-3348-BA56-5831AE55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3918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F6C17B3-B929-7747-8AA7-823A765933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610F4C-28C4-034D-8767-BBB56CA1E8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84516A-5CFD-3640-9A06-E969C9761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1C363F0-F59A-4746-AC3D-8ED940F6C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86BDCED-B4F2-904C-913C-1F3F703B0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108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1981BD-2E95-A649-9B15-9F6691F41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8319D4-41A3-8243-8204-F1C0C811C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586C75-6A94-FF40-A569-82500656D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EF5CB-E576-7946-A39B-568DFB4EA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2E47C0-2F0C-1042-B58F-A1DE7FF15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5748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9CC62A-0798-8448-BCF3-C0A72C880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C6F310-CB22-3148-B5E1-F93B46A9B7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151D89E-0C7A-BB4A-A51B-FEA8E4CF6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AE42BB-A968-534B-815F-A697640C5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00714A-2D1E-0A46-934D-16D489E88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565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A2EE35-19B7-2145-AEC2-BC65250E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F1CF2EC-91DE-2848-A668-0D83C624E4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673B1B-6458-A941-99AB-A358E5A4BF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810757C-D380-2348-ADAD-FD1F98779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E2E6315-EB0E-4D4D-B3CF-4AA4038F1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D1197F9-24C9-514A-8F27-B1A6C5B74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320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B3FEAC-3A6C-7B4A-B9DC-768864446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8AA0B42-DDED-9540-B8D5-042F98E2C5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D45B3DF-3DC8-A541-A924-CA156AC0C2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30EBC15-BF29-9E4C-919A-1F8FAA3E40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92CE8AE-0BF3-1F40-A82F-5F5633914A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D2462D-E55F-9648-ACDB-0F6F1EB91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6F52428-2E56-194D-AE2F-64BC22A5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FD0D555-F22E-7C43-9DF9-A25EF00B9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1180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882C78-CBAC-1F45-88C0-C7A264BD4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9F50C8-A599-0F42-B02C-5656C9E6C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28052B0-2C1C-9145-93AD-6D00A157E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C8CC111-BC73-0642-8D73-62BE8CBC6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1179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B036A72-97FE-E649-8C8A-F8ADE54DE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A9084D-6465-1840-87FD-C4AB3A428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8213EB5-BD95-EE4B-9D1D-528033E13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7759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32C9F4-9DE3-4A49-8A98-9B816CDB6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7053281-3F17-F742-AFE2-2450A5798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6273944-E34F-994F-BA34-EC775038B2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8B43FC1-59FD-6143-9FB9-0F130A961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29494E-43C9-2A42-B4D0-6500577A8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E97D666-AAA7-6948-83CA-F2BF8D1EE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3555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A590B7-6C1A-8C45-A113-47A8501B1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BF65886-3907-634F-A0C2-997C3F0D61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003BAD3-99E8-BE44-A162-9FF3870EB2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7B60900-8B75-F24B-AE4A-6EDE06D10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5C4DC8-9024-B547-8EC3-633D16780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61DC93-CAE3-044F-B78E-27C185F33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4724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50FF3BA-2A2D-544A-BAA4-035918475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D479421-ABA5-4843-A7BA-1BB78C66F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9F51031-805E-1545-86FA-7398592172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7544D8-AEC2-F54A-882D-ED38F1DA6F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ABFB247-DDCB-EA41-B32C-95C39A0390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229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9BAB6005-2BAF-D042-8B40-F0282197E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7A2B7C6-3A15-1F4B-A0F9-BF7BDEF4F68E}"/>
              </a:ext>
            </a:extLst>
          </p:cNvPr>
          <p:cNvSpPr txBox="1"/>
          <p:nvPr/>
        </p:nvSpPr>
        <p:spPr>
          <a:xfrm>
            <a:off x="5841714" y="455094"/>
            <a:ext cx="30271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SISTEMA TELEMÁTICO DE PREDIAGNÓSTICO PERSONAL DE SÍNTOMAS RECONOCIDOS DE COVID-19 (STOP COVID)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8BBEFE5-04B7-8F41-95B6-BF0EBF318411}"/>
              </a:ext>
            </a:extLst>
          </p:cNvPr>
          <p:cNvSpPr txBox="1"/>
          <p:nvPr/>
        </p:nvSpPr>
        <p:spPr>
          <a:xfrm>
            <a:off x="9467244" y="553213"/>
            <a:ext cx="2218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CORPORACIÓN PARA INVESTIGACIONES BIOLÓGICAS CIB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A4D819CE-042D-4F40-8A5D-63C5AF787F7C}"/>
              </a:ext>
            </a:extLst>
          </p:cNvPr>
          <p:cNvCxnSpPr>
            <a:cxnSpLocks/>
          </p:cNvCxnSpPr>
          <p:nvPr/>
        </p:nvCxnSpPr>
        <p:spPr>
          <a:xfrm>
            <a:off x="9215120" y="488849"/>
            <a:ext cx="0" cy="8256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231EA21-AB0A-584E-B2CD-EF6441CD96F7}"/>
              </a:ext>
            </a:extLst>
          </p:cNvPr>
          <p:cNvSpPr txBox="1"/>
          <p:nvPr/>
        </p:nvSpPr>
        <p:spPr>
          <a:xfrm>
            <a:off x="2475131" y="1828511"/>
            <a:ext cx="4771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Descripción máximo 2 párrafos</a:t>
            </a: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EFC96AC6-706F-2F41-9EB3-EC6A05FF9245}"/>
              </a:ext>
            </a:extLst>
          </p:cNvPr>
          <p:cNvCxnSpPr>
            <a:cxnSpLocks/>
          </p:cNvCxnSpPr>
          <p:nvPr/>
        </p:nvCxnSpPr>
        <p:spPr>
          <a:xfrm>
            <a:off x="2349304" y="3041883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n 15">
            <a:extLst>
              <a:ext uri="{FF2B5EF4-FFF2-40B4-BE49-F238E27FC236}">
                <a16:creationId xmlns:a16="http://schemas.microsoft.com/office/drawing/2014/main" id="{0C35F5AC-870E-9B4E-9E9B-C222A9AE0916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54" y="3162557"/>
            <a:ext cx="527230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Imagen 18">
            <a:extLst>
              <a:ext uri="{FF2B5EF4-FFF2-40B4-BE49-F238E27FC236}">
                <a16:creationId xmlns:a16="http://schemas.microsoft.com/office/drawing/2014/main" id="{CB0C3E14-7172-2A42-AC8D-1FA8663AB601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345" y="3162556"/>
            <a:ext cx="653096" cy="653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n 21">
            <a:extLst>
              <a:ext uri="{FF2B5EF4-FFF2-40B4-BE49-F238E27FC236}">
                <a16:creationId xmlns:a16="http://schemas.microsoft.com/office/drawing/2014/main" id="{3C20BDDF-CC0B-1644-9916-286AFBEAEFBA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0044" y="3244311"/>
            <a:ext cx="49847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Imagen 23">
            <a:extLst>
              <a:ext uri="{FF2B5EF4-FFF2-40B4-BE49-F238E27FC236}">
                <a16:creationId xmlns:a16="http://schemas.microsoft.com/office/drawing/2014/main" id="{E9820127-B9DC-DC44-B458-6D0130A17899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569" y="3207799"/>
            <a:ext cx="534987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285097D0-949E-D147-977D-3EBEDDA8601A}"/>
              </a:ext>
            </a:extLst>
          </p:cNvPr>
          <p:cNvSpPr txBox="1"/>
          <p:nvPr/>
        </p:nvSpPr>
        <p:spPr>
          <a:xfrm>
            <a:off x="2926408" y="3122146"/>
            <a:ext cx="80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LÍNEA</a:t>
            </a:r>
          </a:p>
        </p:txBody>
      </p: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B11DB1E4-A74D-7D41-ABD1-870012FF4882}"/>
              </a:ext>
            </a:extLst>
          </p:cNvPr>
          <p:cNvCxnSpPr>
            <a:cxnSpLocks/>
          </p:cNvCxnSpPr>
          <p:nvPr/>
        </p:nvCxnSpPr>
        <p:spPr>
          <a:xfrm>
            <a:off x="4782370" y="3031944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6FED5EBD-85B9-CC4B-A9D4-65EF9B06A05F}"/>
              </a:ext>
            </a:extLst>
          </p:cNvPr>
          <p:cNvCxnSpPr>
            <a:cxnSpLocks/>
          </p:cNvCxnSpPr>
          <p:nvPr/>
        </p:nvCxnSpPr>
        <p:spPr>
          <a:xfrm>
            <a:off x="6829171" y="3022005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75BBD363-0E1B-7B41-A32A-281626EBDA62}"/>
              </a:ext>
            </a:extLst>
          </p:cNvPr>
          <p:cNvCxnSpPr>
            <a:cxnSpLocks/>
          </p:cNvCxnSpPr>
          <p:nvPr/>
        </p:nvCxnSpPr>
        <p:spPr>
          <a:xfrm>
            <a:off x="9332854" y="3022005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C6EAB28C-8F2C-CF4C-A897-3A35E29054CB}"/>
              </a:ext>
            </a:extLst>
          </p:cNvPr>
          <p:cNvCxnSpPr>
            <a:cxnSpLocks/>
          </p:cNvCxnSpPr>
          <p:nvPr/>
        </p:nvCxnSpPr>
        <p:spPr>
          <a:xfrm>
            <a:off x="11352139" y="3022005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uadroTexto 40">
            <a:extLst>
              <a:ext uri="{FF2B5EF4-FFF2-40B4-BE49-F238E27FC236}">
                <a16:creationId xmlns:a16="http://schemas.microsoft.com/office/drawing/2014/main" id="{B8E289DA-8896-114B-96AA-97AF21296D62}"/>
              </a:ext>
            </a:extLst>
          </p:cNvPr>
          <p:cNvSpPr txBox="1"/>
          <p:nvPr/>
        </p:nvSpPr>
        <p:spPr>
          <a:xfrm>
            <a:off x="5499620" y="3122146"/>
            <a:ext cx="80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TOTAL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B6EC36B8-8338-DC43-9A92-EB92531FAB9E}"/>
              </a:ext>
            </a:extLst>
          </p:cNvPr>
          <p:cNvSpPr txBox="1"/>
          <p:nvPr/>
        </p:nvSpPr>
        <p:spPr>
          <a:xfrm>
            <a:off x="7671010" y="3122146"/>
            <a:ext cx="15862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PLAZO EJECUCIÓN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0819A66A-35E6-4D40-9589-62DDC222FA3A}"/>
              </a:ext>
            </a:extLst>
          </p:cNvPr>
          <p:cNvSpPr txBox="1"/>
          <p:nvPr/>
        </p:nvSpPr>
        <p:spPr>
          <a:xfrm>
            <a:off x="10106114" y="3122146"/>
            <a:ext cx="1453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CITAR ALIADOS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9911312C-112F-894C-BF15-DF488D9037DF}"/>
              </a:ext>
            </a:extLst>
          </p:cNvPr>
          <p:cNvSpPr txBox="1"/>
          <p:nvPr/>
        </p:nvSpPr>
        <p:spPr>
          <a:xfrm>
            <a:off x="5451580" y="3380314"/>
            <a:ext cx="16435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700" b="1" dirty="0"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es-CO" sz="1700" b="1" dirty="0"/>
              <a:t>518.356.656 </a:t>
            </a:r>
            <a:endParaRPr lang="es-CO" sz="1700" dirty="0"/>
          </a:p>
          <a:p>
            <a:endParaRPr lang="es-CO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29A404AC-A829-C140-8F4C-F7523414CE3C}"/>
              </a:ext>
            </a:extLst>
          </p:cNvPr>
          <p:cNvSpPr txBox="1"/>
          <p:nvPr/>
        </p:nvSpPr>
        <p:spPr>
          <a:xfrm>
            <a:off x="5477112" y="3636309"/>
            <a:ext cx="152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rgbClr val="021C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MILLONES</a:t>
            </a: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A8978F0A-CC10-7C4D-A41A-A01E3ABC4EDF}"/>
              </a:ext>
            </a:extLst>
          </p:cNvPr>
          <p:cNvSpPr/>
          <p:nvPr/>
        </p:nvSpPr>
        <p:spPr>
          <a:xfrm>
            <a:off x="2347748" y="1660082"/>
            <a:ext cx="9001753" cy="1370431"/>
          </a:xfrm>
          <a:prstGeom prst="rect">
            <a:avLst/>
          </a:prstGeom>
          <a:solidFill>
            <a:schemeClr val="bg1"/>
          </a:solidFill>
          <a:ln w="9525">
            <a:solidFill>
              <a:srgbClr val="021C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2" name="Rectángulo 51">
            <a:extLst>
              <a:ext uri="{FF2B5EF4-FFF2-40B4-BE49-F238E27FC236}">
                <a16:creationId xmlns:a16="http://schemas.microsoft.com/office/drawing/2014/main" id="{621BFA97-E5F7-8448-AB9E-08BB1ED4E367}"/>
              </a:ext>
            </a:extLst>
          </p:cNvPr>
          <p:cNvSpPr/>
          <p:nvPr/>
        </p:nvSpPr>
        <p:spPr>
          <a:xfrm>
            <a:off x="339970" y="4628059"/>
            <a:ext cx="1996056" cy="13704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B4C540E1-DAD5-E747-81B2-7543F0EE589F}"/>
              </a:ext>
            </a:extLst>
          </p:cNvPr>
          <p:cNvSpPr txBox="1"/>
          <p:nvPr/>
        </p:nvSpPr>
        <p:spPr>
          <a:xfrm>
            <a:off x="4600167" y="4407360"/>
            <a:ext cx="1460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Impactos</a:t>
            </a:r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id="{72484E0E-F4B7-EB44-96D2-F554222AC214}"/>
              </a:ext>
            </a:extLst>
          </p:cNvPr>
          <p:cNvSpPr/>
          <p:nvPr/>
        </p:nvSpPr>
        <p:spPr>
          <a:xfrm>
            <a:off x="2386842" y="4628059"/>
            <a:ext cx="2117461" cy="13704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B8B1FA22-7F33-C147-8642-E1E34911C8BD}"/>
              </a:ext>
            </a:extLst>
          </p:cNvPr>
          <p:cNvSpPr txBox="1"/>
          <p:nvPr/>
        </p:nvSpPr>
        <p:spPr>
          <a:xfrm>
            <a:off x="2440331" y="1724881"/>
            <a:ext cx="2497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Descripción</a:t>
            </a:r>
          </a:p>
        </p:txBody>
      </p:sp>
      <p:cxnSp>
        <p:nvCxnSpPr>
          <p:cNvPr id="55" name="Conector recto 54">
            <a:extLst>
              <a:ext uri="{FF2B5EF4-FFF2-40B4-BE49-F238E27FC236}">
                <a16:creationId xmlns:a16="http://schemas.microsoft.com/office/drawing/2014/main" id="{ADABB8FD-6E3E-1A46-A6B1-623A184BCCB5}"/>
              </a:ext>
            </a:extLst>
          </p:cNvPr>
          <p:cNvCxnSpPr>
            <a:cxnSpLocks/>
          </p:cNvCxnSpPr>
          <p:nvPr/>
        </p:nvCxnSpPr>
        <p:spPr>
          <a:xfrm>
            <a:off x="6829171" y="1793924"/>
            <a:ext cx="0" cy="10964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CuadroTexto 63">
            <a:extLst>
              <a:ext uri="{FF2B5EF4-FFF2-40B4-BE49-F238E27FC236}">
                <a16:creationId xmlns:a16="http://schemas.microsoft.com/office/drawing/2014/main" id="{2CB2FB20-EF5E-7E48-A5EF-9FD5B71FFECA}"/>
              </a:ext>
            </a:extLst>
          </p:cNvPr>
          <p:cNvSpPr txBox="1"/>
          <p:nvPr/>
        </p:nvSpPr>
        <p:spPr>
          <a:xfrm>
            <a:off x="2458781" y="1972194"/>
            <a:ext cx="438055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proyecto tiene como objetivo contribuir al uso eficiente de los recursos de atención de salud durante la pandemia de COVID-19, a través de una plataforma móvil que permita un prediagnóstico masivo de forma remota a través de un aplicativo móvil (app).</a:t>
            </a:r>
          </a:p>
          <a:p>
            <a:endParaRPr lang="es-CO" sz="5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0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principal elemento de esta iniciativa, es el diseño de un algoritmo basado en redes neuronales artificiales para procesar datos fisiológicos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91C37224-F278-A344-9BDE-FE5BE41121AE}"/>
              </a:ext>
            </a:extLst>
          </p:cNvPr>
          <p:cNvSpPr txBox="1"/>
          <p:nvPr/>
        </p:nvSpPr>
        <p:spPr>
          <a:xfrm>
            <a:off x="6973579" y="1981041"/>
            <a:ext cx="42430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0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adquiridos a través del propio celular sin necesidad de equipamiento adicional. Este diagnóstico preliminar no solo brindará orientación 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portuna a los usuarios de la app, sino que también aportará a la consolidación de información y georreferenciación de áreas con altos índices de afección, de forma que pueda ser integrada a las iniciativas que vienen desarrollando las entidades nacionales del sector salud.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6C1AD564-6807-014E-9E74-4F6EC45F9BD2}"/>
              </a:ext>
            </a:extLst>
          </p:cNvPr>
          <p:cNvSpPr txBox="1"/>
          <p:nvPr/>
        </p:nvSpPr>
        <p:spPr>
          <a:xfrm>
            <a:off x="4592380" y="4637920"/>
            <a:ext cx="69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O" sz="10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s-CO" sz="10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Acceso a una herramienta de prediagnóstico masivo de COVID-19 que podría llegar a un estimado de 12 mil personas que tienen un smartphone Android y IOS.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61348897-3D94-C24D-8659-E99290FFAEC2}"/>
              </a:ext>
            </a:extLst>
          </p:cNvPr>
          <p:cNvSpPr txBox="1"/>
          <p:nvPr/>
        </p:nvSpPr>
        <p:spPr>
          <a:xfrm>
            <a:off x="2910490" y="3318674"/>
            <a:ext cx="184526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Sistemas de monitoreo de datos en tiempo real en relación con la enfermedad producida por sars-cov-2 y otros agentes causales de ira, que habiliten la posibilidad de modelar escenarios epidemiológicos 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CB8D002D-C1E9-0447-94E1-1F5C988F369B}"/>
              </a:ext>
            </a:extLst>
          </p:cNvPr>
          <p:cNvSpPr txBox="1"/>
          <p:nvPr/>
        </p:nvSpPr>
        <p:spPr>
          <a:xfrm>
            <a:off x="7678009" y="3385524"/>
            <a:ext cx="1189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4 MESES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12/09/2020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36263815-41DF-E441-9D81-5B6D0EC37B5F}"/>
              </a:ext>
            </a:extLst>
          </p:cNvPr>
          <p:cNvSpPr txBox="1"/>
          <p:nvPr/>
        </p:nvSpPr>
        <p:spPr>
          <a:xfrm>
            <a:off x="10172476" y="3385524"/>
            <a:ext cx="11890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N/A</a:t>
            </a:r>
          </a:p>
        </p:txBody>
      </p:sp>
      <p:pic>
        <p:nvPicPr>
          <p:cNvPr id="3" name="Imagen 2" descr="Imagen que contiene alimentos&#10;&#10;Descripción generada automáticamente">
            <a:extLst>
              <a:ext uri="{FF2B5EF4-FFF2-40B4-BE49-F238E27FC236}">
                <a16:creationId xmlns:a16="http://schemas.microsoft.com/office/drawing/2014/main" id="{1A43E916-9CBD-CE43-A7FF-6649EBDC95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5692" y="1795344"/>
            <a:ext cx="2026338" cy="1122112"/>
          </a:xfrm>
          <a:prstGeom prst="rect">
            <a:avLst/>
          </a:prstGeom>
        </p:spPr>
      </p:pic>
      <p:sp>
        <p:nvSpPr>
          <p:cNvPr id="48" name="CuadroTexto 47">
            <a:extLst>
              <a:ext uri="{FF2B5EF4-FFF2-40B4-BE49-F238E27FC236}">
                <a16:creationId xmlns:a16="http://schemas.microsoft.com/office/drawing/2014/main" id="{C7D87EE6-7BEF-EE4B-A019-450EDDB4AB66}"/>
              </a:ext>
            </a:extLst>
          </p:cNvPr>
          <p:cNvSpPr txBox="1"/>
          <p:nvPr/>
        </p:nvSpPr>
        <p:spPr>
          <a:xfrm>
            <a:off x="4590872" y="5046293"/>
            <a:ext cx="42761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O" sz="10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s-CO" sz="10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Reducción en el uso innecesario de servicios de salud por parte de personas con patologías diferentes a una infección de COVID.19.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E2AD7986-6465-7944-97C7-75A316C38452}"/>
              </a:ext>
            </a:extLst>
          </p:cNvPr>
          <p:cNvSpPr txBox="1"/>
          <p:nvPr/>
        </p:nvSpPr>
        <p:spPr>
          <a:xfrm>
            <a:off x="4599038" y="5481739"/>
            <a:ext cx="33423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O" sz="10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s-CO" sz="10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Optimización del plan de aplicación de kits de detección basado en la estimación de áreas de contagio.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309286B9-D754-4DD1-A15C-F301E0F7A6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9970" y="4653581"/>
            <a:ext cx="1962333" cy="1344909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6C7C37F2-FAE4-4CCF-B006-3B5D4A6008D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" b="1484"/>
          <a:stretch/>
        </p:blipFill>
        <p:spPr>
          <a:xfrm>
            <a:off x="2387957" y="4621431"/>
            <a:ext cx="2115495" cy="1414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4975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278</Words>
  <Application>Microsoft Office PowerPoint</Application>
  <PresentationFormat>Panorámica</PresentationFormat>
  <Paragraphs>22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Fabian Yesid Casallas Pena</dc:creator>
  <cp:lastModifiedBy>Carlos Humberto Fajardo Uribe</cp:lastModifiedBy>
  <cp:revision>16</cp:revision>
  <dcterms:created xsi:type="dcterms:W3CDTF">2020-06-18T16:06:13Z</dcterms:created>
  <dcterms:modified xsi:type="dcterms:W3CDTF">2020-06-19T19:50:58Z</dcterms:modified>
</cp:coreProperties>
</file>